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320" r:id="rId3"/>
    <p:sldId id="321" r:id="rId4"/>
    <p:sldId id="322" r:id="rId5"/>
    <p:sldId id="324" r:id="rId6"/>
    <p:sldId id="325" r:id="rId7"/>
    <p:sldId id="323" r:id="rId8"/>
    <p:sldId id="319" r:id="rId9"/>
    <p:sldId id="330" r:id="rId10"/>
    <p:sldId id="336" r:id="rId11"/>
    <p:sldId id="269" r:id="rId12"/>
    <p:sldId id="327" r:id="rId13"/>
    <p:sldId id="328" r:id="rId14"/>
    <p:sldId id="331" r:id="rId15"/>
    <p:sldId id="332" r:id="rId16"/>
    <p:sldId id="333" r:id="rId17"/>
    <p:sldId id="334" r:id="rId18"/>
    <p:sldId id="339" r:id="rId19"/>
    <p:sldId id="337" r:id="rId20"/>
    <p:sldId id="338" r:id="rId21"/>
    <p:sldId id="33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13B-B19C-4294-9C9D-6837F12CDA14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9EEA-49B5-4CE2-B413-7109519B43F9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02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13B-B19C-4294-9C9D-6837F12CDA14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9EEA-49B5-4CE2-B413-7109519B4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8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13B-B19C-4294-9C9D-6837F12CDA14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9EEA-49B5-4CE2-B413-7109519B4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04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13B-B19C-4294-9C9D-6837F12CDA14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9EEA-49B5-4CE2-B413-7109519B4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80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13B-B19C-4294-9C9D-6837F12CDA14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9EEA-49B5-4CE2-B413-7109519B43F9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2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13B-B19C-4294-9C9D-6837F12CDA14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9EEA-49B5-4CE2-B413-7109519B4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07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13B-B19C-4294-9C9D-6837F12CDA14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9EEA-49B5-4CE2-B413-7109519B4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83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13B-B19C-4294-9C9D-6837F12CDA14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9EEA-49B5-4CE2-B413-7109519B4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88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13B-B19C-4294-9C9D-6837F12CDA14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9EEA-49B5-4CE2-B413-7109519B4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90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F6D13B-B19C-4294-9C9D-6837F12CDA14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19EEA-49B5-4CE2-B413-7109519B4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31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13B-B19C-4294-9C9D-6837F12CDA14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9EEA-49B5-4CE2-B413-7109519B4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86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F6D13B-B19C-4294-9C9D-6837F12CDA14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719EEA-49B5-4CE2-B413-7109519B43F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7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04F26A6-DE28-EBC0-98AF-23DF9D1B0794}"/>
              </a:ext>
            </a:extLst>
          </p:cNvPr>
          <p:cNvSpPr txBox="1"/>
          <p:nvPr/>
        </p:nvSpPr>
        <p:spPr>
          <a:xfrm>
            <a:off x="1848681" y="2402406"/>
            <a:ext cx="84946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i="0" u="none" strike="noStrike" baseline="0" dirty="0">
                <a:latin typeface="Calibri" panose="020F0502020204030204" pitchFamily="34" charset="0"/>
              </a:rPr>
              <a:t>Projet ACTIVATE </a:t>
            </a:r>
          </a:p>
          <a:p>
            <a:pPr algn="ctr"/>
            <a:r>
              <a:rPr lang="fr-FR" sz="2400" b="1" i="0" u="none" strike="noStrike" baseline="0" dirty="0">
                <a:latin typeface="Calibri" panose="020F0502020204030204" pitchFamily="34" charset="0"/>
              </a:rPr>
              <a:t>MSCA Staff Exchanges</a:t>
            </a:r>
            <a:endParaRPr lang="en-US" sz="2400" dirty="0">
              <a:latin typeface="Arial" panose="020B0604020202020204" pitchFamily="34" charset="0"/>
            </a:endParaRPr>
          </a:p>
          <a:p>
            <a:pPr algn="ctr"/>
            <a:r>
              <a:rPr lang="en-US" sz="2400" dirty="0"/>
              <a:t>2025-2028</a:t>
            </a:r>
            <a:endParaRPr lang="fr-FR" sz="2400" dirty="0"/>
          </a:p>
          <a:p>
            <a:pPr algn="ctr"/>
            <a:endParaRPr lang="fr-FR" sz="24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fr-FR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fr-FR" sz="24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 The </a:t>
            </a:r>
            <a:r>
              <a:rPr lang="en-US" sz="1800" b="1" i="0" u="none" strike="noStrike" baseline="0" dirty="0" err="1">
                <a:latin typeface="Arial" panose="020B0604020202020204" pitchFamily="34" charset="0"/>
              </a:rPr>
              <a:t>AC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tivist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, the archivist and the researcher: </a:t>
            </a:r>
          </a:p>
          <a:p>
            <a:pPr algn="ctr"/>
            <a:r>
              <a:rPr lang="en-US" sz="1800" b="0" i="0" u="none" strike="noStrike" baseline="0" dirty="0">
                <a:latin typeface="Arial" panose="020B0604020202020204" pitchFamily="34" charset="0"/>
              </a:rPr>
              <a:t>novel collaborative strategies of 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T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ransnational research, 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arch</a:t>
            </a:r>
            <a:r>
              <a:rPr lang="en-US" sz="1800" b="1" i="0" u="none" strike="noStrike" baseline="0" dirty="0" err="1">
                <a:latin typeface="Arial" panose="020B0604020202020204" pitchFamily="34" charset="0"/>
              </a:rPr>
              <a:t>IV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ing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 and exhibiting </a:t>
            </a:r>
          </a:p>
          <a:p>
            <a:pPr algn="ctr"/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soci</a:t>
            </a:r>
            <a:r>
              <a:rPr lang="en-US" sz="1800" b="1" i="0" u="none" strike="noStrike" baseline="0" dirty="0" err="1">
                <a:latin typeface="Arial" panose="020B0604020202020204" pitchFamily="34" charset="0"/>
              </a:rPr>
              <a:t>A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l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 and 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poli</a:t>
            </a:r>
            <a:r>
              <a:rPr lang="en-US" sz="1800" b="1" i="0" u="none" strike="noStrike" baseline="0" dirty="0" err="1">
                <a:latin typeface="Arial" panose="020B0604020202020204" pitchFamily="34" charset="0"/>
              </a:rPr>
              <a:t>T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ical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 dissent in </a:t>
            </a:r>
            <a:r>
              <a:rPr lang="en-US" sz="1800" b="1" i="0" u="none" strike="noStrike" baseline="0" dirty="0">
                <a:latin typeface="Arial" panose="020B0604020202020204" pitchFamily="34" charset="0"/>
              </a:rPr>
              <a:t>E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urope (19th -21st century) </a:t>
            </a:r>
          </a:p>
          <a:p>
            <a:pPr algn="ctr"/>
            <a:endParaRPr lang="en-US" dirty="0">
              <a:latin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63A551-DDD7-B370-0E98-B9E5C8047732}"/>
              </a:ext>
            </a:extLst>
          </p:cNvPr>
          <p:cNvSpPr txBox="1"/>
          <p:nvPr/>
        </p:nvSpPr>
        <p:spPr>
          <a:xfrm>
            <a:off x="3230403" y="900774"/>
            <a:ext cx="5731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Open Science Week </a:t>
            </a:r>
          </a:p>
          <a:p>
            <a:pPr algn="ctr"/>
            <a:r>
              <a:rPr lang="fr-FR" sz="2400" b="1" dirty="0"/>
              <a:t>Université Paris-Saclay, 4-8 novembre 2024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C6FDF5-B049-BAD9-A0EF-05DB18926A94}"/>
              </a:ext>
            </a:extLst>
          </p:cNvPr>
          <p:cNvSpPr txBox="1"/>
          <p:nvPr/>
        </p:nvSpPr>
        <p:spPr>
          <a:xfrm>
            <a:off x="3723360" y="5653888"/>
            <a:ext cx="4745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Caroline Moine (CHCSC, UVSQ/Paris-Saclay)</a:t>
            </a:r>
          </a:p>
          <a:p>
            <a:pPr algn="ctr"/>
            <a:r>
              <a:rPr lang="fr-FR" sz="2000" dirty="0"/>
              <a:t>caroline.moine@uvsq.fr</a:t>
            </a:r>
          </a:p>
        </p:txBody>
      </p:sp>
      <p:pic>
        <p:nvPicPr>
          <p:cNvPr id="9" name="Image 8" descr="Une image contenant texte, Police, logo, graphisme&#10;&#10;Description générée automatiquement">
            <a:extLst>
              <a:ext uri="{FF2B5EF4-FFF2-40B4-BE49-F238E27FC236}">
                <a16:creationId xmlns:a16="http://schemas.microsoft.com/office/drawing/2014/main" id="{DA7714B5-D896-6869-3719-31C55F052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50" y="30198"/>
            <a:ext cx="4073350" cy="10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8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, atlas, texte&#10;&#10;Description générée automatiquement">
            <a:extLst>
              <a:ext uri="{FF2B5EF4-FFF2-40B4-BE49-F238E27FC236}">
                <a16:creationId xmlns:a16="http://schemas.microsoft.com/office/drawing/2014/main" id="{8801CFCF-7166-3C00-66B6-C8A656730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 t="21907" r="15122"/>
          <a:stretch/>
        </p:blipFill>
        <p:spPr>
          <a:xfrm>
            <a:off x="2776654" y="412141"/>
            <a:ext cx="6490010" cy="6033718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BA20C3C-925B-F2F5-D6CB-193D455F6ACA}"/>
              </a:ext>
            </a:extLst>
          </p:cNvPr>
          <p:cNvCxnSpPr>
            <a:cxnSpLocks/>
          </p:cNvCxnSpPr>
          <p:nvPr/>
        </p:nvCxnSpPr>
        <p:spPr>
          <a:xfrm>
            <a:off x="1419922" y="3701750"/>
            <a:ext cx="3564673" cy="26808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5505166-B53A-42F0-F0B0-1F61CB43A8D0}"/>
              </a:ext>
            </a:extLst>
          </p:cNvPr>
          <p:cNvCxnSpPr>
            <a:cxnSpLocks/>
          </p:cNvCxnSpPr>
          <p:nvPr/>
        </p:nvCxnSpPr>
        <p:spPr>
          <a:xfrm>
            <a:off x="1390185" y="3333015"/>
            <a:ext cx="3594410" cy="54299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BB638AC-A30D-BBB3-271A-F1BEBA248A98}"/>
              </a:ext>
            </a:extLst>
          </p:cNvPr>
          <p:cNvCxnSpPr>
            <a:cxnSpLocks/>
          </p:cNvCxnSpPr>
          <p:nvPr/>
        </p:nvCxnSpPr>
        <p:spPr>
          <a:xfrm flipV="1">
            <a:off x="1468243" y="3965898"/>
            <a:ext cx="3516352" cy="16581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141521C-F28F-E759-59BD-0EACD4876E08}"/>
              </a:ext>
            </a:extLst>
          </p:cNvPr>
          <p:cNvCxnSpPr>
            <a:cxnSpLocks/>
          </p:cNvCxnSpPr>
          <p:nvPr/>
        </p:nvCxnSpPr>
        <p:spPr>
          <a:xfrm>
            <a:off x="1516566" y="1502400"/>
            <a:ext cx="3888058" cy="197439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EE2163D-21D4-393C-D7AE-546F5A72F940}"/>
              </a:ext>
            </a:extLst>
          </p:cNvPr>
          <p:cNvCxnSpPr>
            <a:cxnSpLocks/>
          </p:cNvCxnSpPr>
          <p:nvPr/>
        </p:nvCxnSpPr>
        <p:spPr>
          <a:xfrm flipH="1" flipV="1">
            <a:off x="5735443" y="4449336"/>
            <a:ext cx="4222596" cy="119247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1EE8039-CB12-9600-93E9-49BFBC3AA5F9}"/>
              </a:ext>
            </a:extLst>
          </p:cNvPr>
          <p:cNvCxnSpPr>
            <a:cxnSpLocks/>
          </p:cNvCxnSpPr>
          <p:nvPr/>
        </p:nvCxnSpPr>
        <p:spPr>
          <a:xfrm flipH="1" flipV="1">
            <a:off x="5787483" y="4449336"/>
            <a:ext cx="4177991" cy="162737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6FF0825-26E0-C62A-0AA0-EFBA30D12027}"/>
              </a:ext>
            </a:extLst>
          </p:cNvPr>
          <p:cNvCxnSpPr>
            <a:cxnSpLocks/>
          </p:cNvCxnSpPr>
          <p:nvPr/>
        </p:nvCxnSpPr>
        <p:spPr>
          <a:xfrm flipH="1" flipV="1">
            <a:off x="5735443" y="4487312"/>
            <a:ext cx="4222596" cy="78013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5B9B283-7A1C-2B8A-B89E-68D49A2CDFB0}"/>
              </a:ext>
            </a:extLst>
          </p:cNvPr>
          <p:cNvCxnSpPr>
            <a:cxnSpLocks/>
          </p:cNvCxnSpPr>
          <p:nvPr/>
        </p:nvCxnSpPr>
        <p:spPr>
          <a:xfrm flipH="1">
            <a:off x="6880302" y="3429000"/>
            <a:ext cx="3077737" cy="9559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DA695DD-6983-C4A7-4075-04AFA3139ABA}"/>
              </a:ext>
            </a:extLst>
          </p:cNvPr>
          <p:cNvCxnSpPr>
            <a:cxnSpLocks/>
          </p:cNvCxnSpPr>
          <p:nvPr/>
        </p:nvCxnSpPr>
        <p:spPr>
          <a:xfrm flipH="1">
            <a:off x="6880301" y="4165953"/>
            <a:ext cx="3069460" cy="10019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2ECB215-8EBB-6969-93B1-154333917CE1}"/>
              </a:ext>
            </a:extLst>
          </p:cNvPr>
          <p:cNvCxnSpPr>
            <a:cxnSpLocks/>
          </p:cNvCxnSpPr>
          <p:nvPr/>
        </p:nvCxnSpPr>
        <p:spPr>
          <a:xfrm flipH="1" flipV="1">
            <a:off x="5787483" y="4449336"/>
            <a:ext cx="4177991" cy="34568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CEA01E45-3287-C543-1ECF-B37C1606D356}"/>
              </a:ext>
            </a:extLst>
          </p:cNvPr>
          <p:cNvCxnSpPr>
            <a:cxnSpLocks/>
          </p:cNvCxnSpPr>
          <p:nvPr/>
        </p:nvCxnSpPr>
        <p:spPr>
          <a:xfrm flipH="1">
            <a:off x="5928731" y="1737362"/>
            <a:ext cx="3862040" cy="167229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1F3C566-CC5E-7F48-7266-7AB98781476E}"/>
              </a:ext>
            </a:extLst>
          </p:cNvPr>
          <p:cNvCxnSpPr>
            <a:cxnSpLocks/>
          </p:cNvCxnSpPr>
          <p:nvPr/>
        </p:nvCxnSpPr>
        <p:spPr>
          <a:xfrm flipH="1">
            <a:off x="5928731" y="1216185"/>
            <a:ext cx="3862040" cy="217822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554BF3A2-5E27-DA28-28CB-6CB5877CD58D}"/>
              </a:ext>
            </a:extLst>
          </p:cNvPr>
          <p:cNvCxnSpPr>
            <a:cxnSpLocks/>
          </p:cNvCxnSpPr>
          <p:nvPr/>
        </p:nvCxnSpPr>
        <p:spPr>
          <a:xfrm flipV="1">
            <a:off x="1468243" y="4400604"/>
            <a:ext cx="4118518" cy="42925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F16BE576-849E-0418-24B0-02CCE54837BF}"/>
              </a:ext>
            </a:extLst>
          </p:cNvPr>
          <p:cNvCxnSpPr>
            <a:cxnSpLocks/>
          </p:cNvCxnSpPr>
          <p:nvPr/>
        </p:nvCxnSpPr>
        <p:spPr>
          <a:xfrm flipV="1">
            <a:off x="1468243" y="4324931"/>
            <a:ext cx="4118518" cy="88320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1BB4294-2680-74A3-3C0C-E8502A4BC884}"/>
              </a:ext>
            </a:extLst>
          </p:cNvPr>
          <p:cNvCxnSpPr>
            <a:cxnSpLocks/>
          </p:cNvCxnSpPr>
          <p:nvPr/>
        </p:nvCxnSpPr>
        <p:spPr>
          <a:xfrm flipV="1">
            <a:off x="1720242" y="4339202"/>
            <a:ext cx="3870237" cy="1639791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F8C68C49-C374-41DC-0C7C-34516163DC6A}"/>
              </a:ext>
            </a:extLst>
          </p:cNvPr>
          <p:cNvCxnSpPr>
            <a:cxnSpLocks/>
          </p:cNvCxnSpPr>
          <p:nvPr/>
        </p:nvCxnSpPr>
        <p:spPr>
          <a:xfrm>
            <a:off x="1390185" y="2779504"/>
            <a:ext cx="3594410" cy="115529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8BD0BD7F-9C4F-EFD2-6BD2-8DDC51BD1AAD}"/>
              </a:ext>
            </a:extLst>
          </p:cNvPr>
          <p:cNvSpPr txBox="1"/>
          <p:nvPr/>
        </p:nvSpPr>
        <p:spPr>
          <a:xfrm>
            <a:off x="721983" y="1216185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IISG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F871D0D-D6FA-393D-3B28-1BCC6BF7EEE6}"/>
              </a:ext>
            </a:extLst>
          </p:cNvPr>
          <p:cNvSpPr txBox="1"/>
          <p:nvPr/>
        </p:nvSpPr>
        <p:spPr>
          <a:xfrm>
            <a:off x="531306" y="2489597"/>
            <a:ext cx="799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UVSQ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4EE8032-1CB1-9E09-495F-12B8D1EEC05D}"/>
              </a:ext>
            </a:extLst>
          </p:cNvPr>
          <p:cNvSpPr txBox="1"/>
          <p:nvPr/>
        </p:nvSpPr>
        <p:spPr>
          <a:xfrm>
            <a:off x="-5479" y="2946543"/>
            <a:ext cx="2099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La contemporaine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04074B2-F7E5-5C92-1AF5-84A7576CB3FC}"/>
              </a:ext>
            </a:extLst>
          </p:cNvPr>
          <p:cNvSpPr txBox="1"/>
          <p:nvPr/>
        </p:nvSpPr>
        <p:spPr>
          <a:xfrm>
            <a:off x="-20234" y="3373348"/>
            <a:ext cx="2105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Musée Carnavalet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B2233CB-0406-0318-2327-B70985891E74}"/>
              </a:ext>
            </a:extLst>
          </p:cNvPr>
          <p:cNvSpPr txBox="1"/>
          <p:nvPr/>
        </p:nvSpPr>
        <p:spPr>
          <a:xfrm>
            <a:off x="527020" y="3876014"/>
            <a:ext cx="878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err="1"/>
              <a:t>CASdB</a:t>
            </a:r>
            <a:endParaRPr lang="fr-FR" sz="2000" b="1" u="sng" dirty="0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7B6A2475-CA9A-CB33-5F04-0E0D98C29BEF}"/>
              </a:ext>
            </a:extLst>
          </p:cNvPr>
          <p:cNvSpPr txBox="1"/>
          <p:nvPr/>
        </p:nvSpPr>
        <p:spPr>
          <a:xfrm>
            <a:off x="692558" y="453925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UNIL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674553F-07A8-96A9-F493-F2E9C69821E5}"/>
              </a:ext>
            </a:extLst>
          </p:cNvPr>
          <p:cNvSpPr txBox="1"/>
          <p:nvPr/>
        </p:nvSpPr>
        <p:spPr>
          <a:xfrm>
            <a:off x="5672" y="4993135"/>
            <a:ext cx="1439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Sozialarchiv</a:t>
            </a:r>
            <a:endParaRPr lang="fr-FR" sz="2000" b="1" u="sng" dirty="0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ADACAC6-45D7-5E07-BAF7-DA740858EE5C}"/>
              </a:ext>
            </a:extLst>
          </p:cNvPr>
          <p:cNvSpPr txBox="1"/>
          <p:nvPr/>
        </p:nvSpPr>
        <p:spPr>
          <a:xfrm>
            <a:off x="-5479" y="5561485"/>
            <a:ext cx="1802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Cinémathèque </a:t>
            </a:r>
          </a:p>
          <a:p>
            <a:r>
              <a:rPr lang="fr-FR" sz="2000" b="1" u="sng" dirty="0"/>
              <a:t>suisse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04C838EC-9C63-877A-AB9E-96DC33B92161}"/>
              </a:ext>
            </a:extLst>
          </p:cNvPr>
          <p:cNvSpPr txBox="1"/>
          <p:nvPr/>
        </p:nvSpPr>
        <p:spPr>
          <a:xfrm>
            <a:off x="9980705" y="915102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FU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7DC47A8C-1073-CA69-2CCF-5E6501792D82}"/>
              </a:ext>
            </a:extLst>
          </p:cNvPr>
          <p:cNvSpPr txBox="1"/>
          <p:nvPr/>
        </p:nvSpPr>
        <p:spPr>
          <a:xfrm>
            <a:off x="9981092" y="1502400"/>
            <a:ext cx="546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FES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C286641-F99F-EA2C-537E-5917CCB2DB1C}"/>
              </a:ext>
            </a:extLst>
          </p:cNvPr>
          <p:cNvSpPr txBox="1"/>
          <p:nvPr/>
        </p:nvSpPr>
        <p:spPr>
          <a:xfrm>
            <a:off x="10029028" y="3173293"/>
            <a:ext cx="884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KARTA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315FD519-6D8D-F050-F820-0F3FF940639E}"/>
              </a:ext>
            </a:extLst>
          </p:cNvPr>
          <p:cNvSpPr txBox="1"/>
          <p:nvPr/>
        </p:nvSpPr>
        <p:spPr>
          <a:xfrm>
            <a:off x="9664012" y="3782708"/>
            <a:ext cx="255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Blinken</a:t>
            </a:r>
            <a:r>
              <a:rPr lang="fr-FR" sz="2000" b="1" u="sng" dirty="0"/>
              <a:t> OSA </a:t>
            </a:r>
            <a:r>
              <a:rPr lang="fr-FR" sz="2000" b="1" u="sng" dirty="0" err="1"/>
              <a:t>Archivum</a:t>
            </a:r>
            <a:endParaRPr lang="fr-FR" sz="2000" b="1" u="sng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13EDC033-D6C1-391C-A75C-08E1581B02EB}"/>
              </a:ext>
            </a:extLst>
          </p:cNvPr>
          <p:cNvSpPr txBox="1"/>
          <p:nvPr/>
        </p:nvSpPr>
        <p:spPr>
          <a:xfrm>
            <a:off x="10029028" y="4566479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UNIPD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C28880A2-2504-7AB1-335D-EA3906F1BFE1}"/>
              </a:ext>
            </a:extLst>
          </p:cNvPr>
          <p:cNvSpPr txBox="1"/>
          <p:nvPr/>
        </p:nvSpPr>
        <p:spPr>
          <a:xfrm>
            <a:off x="10036871" y="4993135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UNIBO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18AA2228-BF31-0AC4-8C65-CC2BF2D9C1F6}"/>
              </a:ext>
            </a:extLst>
          </p:cNvPr>
          <p:cNvSpPr txBox="1"/>
          <p:nvPr/>
        </p:nvSpPr>
        <p:spPr>
          <a:xfrm>
            <a:off x="10083361" y="5430037"/>
            <a:ext cx="580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FGF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BFA099A-98BD-46C0-AD2C-62C41109B393}"/>
              </a:ext>
            </a:extLst>
          </p:cNvPr>
          <p:cNvSpPr txBox="1"/>
          <p:nvPr/>
        </p:nvSpPr>
        <p:spPr>
          <a:xfrm>
            <a:off x="10083361" y="5910842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IGER</a:t>
            </a:r>
          </a:p>
        </p:txBody>
      </p:sp>
    </p:spTree>
    <p:extLst>
      <p:ext uri="{BB962C8B-B14F-4D97-AF65-F5344CB8AC3E}">
        <p14:creationId xmlns:p14="http://schemas.microsoft.com/office/powerpoint/2010/main" val="79293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A68AAF7-6760-472A-BEB1-8888B3443035}"/>
              </a:ext>
            </a:extLst>
          </p:cNvPr>
          <p:cNvSpPr txBox="1"/>
          <p:nvPr/>
        </p:nvSpPr>
        <p:spPr>
          <a:xfrm flipH="1">
            <a:off x="2516833" y="838199"/>
            <a:ext cx="151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POLAND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53C683-9E2B-FE0E-F5C2-B164E4893C8D}"/>
              </a:ext>
            </a:extLst>
          </p:cNvPr>
          <p:cNvSpPr txBox="1"/>
          <p:nvPr/>
        </p:nvSpPr>
        <p:spPr>
          <a:xfrm>
            <a:off x="8622063" y="838200"/>
            <a:ext cx="1490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HUNGARY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6F504A-531E-75B0-7E7D-C7DD1BCD5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83"/>
          <a:stretch/>
        </p:blipFill>
        <p:spPr>
          <a:xfrm>
            <a:off x="447798" y="2074126"/>
            <a:ext cx="5768839" cy="33551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33B194-7EA7-D3D0-815D-E5257F337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8" r="12500" b="4445"/>
          <a:stretch/>
        </p:blipFill>
        <p:spPr>
          <a:xfrm>
            <a:off x="6763037" y="2074126"/>
            <a:ext cx="4800472" cy="333833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22B9884-D8B3-E02F-9288-CD998C5FC604}"/>
              </a:ext>
            </a:extLst>
          </p:cNvPr>
          <p:cNvSpPr txBox="1"/>
          <p:nvPr/>
        </p:nvSpPr>
        <p:spPr>
          <a:xfrm>
            <a:off x="952464" y="5558136"/>
            <a:ext cx="4759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KARTA Center </a:t>
            </a:r>
            <a:r>
              <a:rPr lang="fr-FR" sz="2400" b="1" dirty="0" err="1"/>
              <a:t>Foundation</a:t>
            </a:r>
            <a:r>
              <a:rPr lang="fr-FR" sz="2400" b="1" dirty="0"/>
              <a:t> (</a:t>
            </a:r>
            <a:r>
              <a:rPr lang="fr-FR" sz="2400" b="1" dirty="0" err="1"/>
              <a:t>Warsaw</a:t>
            </a:r>
            <a:r>
              <a:rPr lang="fr-FR" sz="2400" b="1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748B8C-C65A-2C01-7864-DFF5C6CCA832}"/>
              </a:ext>
            </a:extLst>
          </p:cNvPr>
          <p:cNvSpPr txBox="1"/>
          <p:nvPr/>
        </p:nvSpPr>
        <p:spPr>
          <a:xfrm>
            <a:off x="7070741" y="5558136"/>
            <a:ext cx="449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Blinken</a:t>
            </a:r>
            <a:r>
              <a:rPr lang="fr-FR" sz="2400" b="1" dirty="0"/>
              <a:t> OSA </a:t>
            </a:r>
            <a:r>
              <a:rPr lang="fr-FR" sz="2400" b="1" dirty="0" err="1"/>
              <a:t>Archivum</a:t>
            </a:r>
            <a:r>
              <a:rPr lang="fr-FR" sz="2400" b="1" dirty="0"/>
              <a:t> (Budapest)</a:t>
            </a:r>
          </a:p>
        </p:txBody>
      </p:sp>
    </p:spTree>
    <p:extLst>
      <p:ext uri="{BB962C8B-B14F-4D97-AF65-F5344CB8AC3E}">
        <p14:creationId xmlns:p14="http://schemas.microsoft.com/office/powerpoint/2010/main" val="321591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9F0FCBE-B927-1C3B-E556-ECB32DDCB951}"/>
              </a:ext>
            </a:extLst>
          </p:cNvPr>
          <p:cNvSpPr txBox="1"/>
          <p:nvPr/>
        </p:nvSpPr>
        <p:spPr>
          <a:xfrm>
            <a:off x="4359595" y="2916931"/>
            <a:ext cx="230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 – </a:t>
            </a:r>
            <a:r>
              <a:rPr lang="fr-FR" sz="2800" b="1" dirty="0" err="1"/>
              <a:t>Three</a:t>
            </a:r>
            <a:r>
              <a:rPr lang="fr-FR" sz="2800" b="1" dirty="0"/>
              <a:t> axes</a:t>
            </a:r>
          </a:p>
        </p:txBody>
      </p:sp>
    </p:spTree>
    <p:extLst>
      <p:ext uri="{BB962C8B-B14F-4D97-AF65-F5344CB8AC3E}">
        <p14:creationId xmlns:p14="http://schemas.microsoft.com/office/powerpoint/2010/main" val="59475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31423C1-F1F5-D7E5-95CA-49EA9F5816E0}"/>
              </a:ext>
            </a:extLst>
          </p:cNvPr>
          <p:cNvSpPr txBox="1"/>
          <p:nvPr/>
        </p:nvSpPr>
        <p:spPr>
          <a:xfrm>
            <a:off x="1758498" y="602166"/>
            <a:ext cx="867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u="none" strike="noStrike" baseline="0" dirty="0"/>
              <a:t>Activating Archives : a comparative transnational history </a:t>
            </a:r>
            <a:endParaRPr lang="fr-FR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484310-18BB-0759-1DBB-BA9E8AC7D37B}"/>
              </a:ext>
            </a:extLst>
          </p:cNvPr>
          <p:cNvSpPr txBox="1"/>
          <p:nvPr/>
        </p:nvSpPr>
        <p:spPr>
          <a:xfrm>
            <a:off x="659526" y="1579901"/>
            <a:ext cx="1124997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b="0" i="0" u="none" strike="noStrike" baseline="0" dirty="0"/>
              <a:t>o place the collection’s history of the partners in a wider context of protest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/>
              <a:t>To see to what extent each institution has developed and evolved in relation to others</a:t>
            </a:r>
            <a:r>
              <a:rPr lang="en-US" sz="2800" b="0" i="0" u="none" strike="noStrike" baseline="0" dirty="0"/>
              <a:t>. </a:t>
            </a:r>
          </a:p>
          <a:p>
            <a:endParaRPr lang="en-US" sz="2800" dirty="0"/>
          </a:p>
          <a:p>
            <a:pPr algn="ctr"/>
            <a:r>
              <a:rPr lang="en-US" sz="2800" b="0" i="1" u="none" strike="noStrike" baseline="0" dirty="0"/>
              <a:t>How?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/>
              <a:t>Conducting interviews with activists and archivists,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0" u="none" strike="noStrike" baseline="0" dirty="0"/>
              <a:t>Retracing this history in a comparative and chronological perspective</a:t>
            </a:r>
            <a:endParaRPr lang="en-US" sz="240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Discussing </a:t>
            </a:r>
            <a:r>
              <a:rPr lang="en-US" sz="2400" i="0" u="none" strike="noStrike" baseline="0" dirty="0"/>
              <a:t>the gaps in the collections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5377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7E0A299-729E-23D4-D140-652159C8650E}"/>
              </a:ext>
            </a:extLst>
          </p:cNvPr>
          <p:cNvSpPr txBox="1"/>
          <p:nvPr/>
        </p:nvSpPr>
        <p:spPr>
          <a:xfrm>
            <a:off x="2326888" y="824519"/>
            <a:ext cx="8010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 err="1"/>
              <a:t>Material</a:t>
            </a:r>
            <a:r>
              <a:rPr lang="fr-FR" sz="2800" b="1" i="0" u="none" strike="noStrike" baseline="0" dirty="0"/>
              <a:t> Culture in Social and </a:t>
            </a:r>
            <a:r>
              <a:rPr lang="fr-FR" sz="2800" b="1" i="0" u="none" strike="noStrike" baseline="0" dirty="0" err="1"/>
              <a:t>Political</a:t>
            </a:r>
            <a:r>
              <a:rPr lang="fr-FR" sz="2800" b="1" dirty="0"/>
              <a:t> </a:t>
            </a:r>
            <a:r>
              <a:rPr lang="fr-FR" sz="2800" b="1" i="0" u="none" strike="noStrike" baseline="0" dirty="0"/>
              <a:t>Mobilisation </a:t>
            </a:r>
            <a:endParaRPr lang="fr-FR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76739E-257E-2995-4092-9EE71864745A}"/>
              </a:ext>
            </a:extLst>
          </p:cNvPr>
          <p:cNvSpPr txBox="1"/>
          <p:nvPr/>
        </p:nvSpPr>
        <p:spPr>
          <a:xfrm>
            <a:off x="741016" y="2316110"/>
            <a:ext cx="113207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0" u="none" strike="noStrike" baseline="0" dirty="0"/>
              <a:t>A better definition of political materiality over time</a:t>
            </a:r>
          </a:p>
          <a:p>
            <a:pPr algn="l"/>
            <a:endParaRPr lang="fr-FR" sz="240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New reflections and practices on archiving, cataloguing and exhibiting political objects </a:t>
            </a:r>
          </a:p>
          <a:p>
            <a:r>
              <a:rPr lang="en-US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8F9647-A7C6-065B-2AD3-108E5C36C339}"/>
              </a:ext>
            </a:extLst>
          </p:cNvPr>
          <p:cNvSpPr txBox="1"/>
          <p:nvPr/>
        </p:nvSpPr>
        <p:spPr>
          <a:xfrm>
            <a:off x="741016" y="3749941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0" u="none" strike="noStrike" baseline="0" dirty="0"/>
              <a:t>The mobility of objects in space and time </a:t>
            </a:r>
          </a:p>
        </p:txBody>
      </p:sp>
    </p:spTree>
    <p:extLst>
      <p:ext uri="{BB962C8B-B14F-4D97-AF65-F5344CB8AC3E}">
        <p14:creationId xmlns:p14="http://schemas.microsoft.com/office/powerpoint/2010/main" val="421874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10EF8F-F916-87A5-8EA1-EDEA49613FFB}"/>
              </a:ext>
            </a:extLst>
          </p:cNvPr>
          <p:cNvSpPr txBox="1"/>
          <p:nvPr/>
        </p:nvSpPr>
        <p:spPr>
          <a:xfrm>
            <a:off x="3048930" y="634948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/>
              <a:t>Alternative media and digital </a:t>
            </a:r>
            <a:r>
              <a:rPr lang="fr-FR" sz="2800" b="1" i="0" u="none" strike="noStrike" baseline="0" dirty="0" err="1"/>
              <a:t>activism</a:t>
            </a:r>
            <a:r>
              <a:rPr lang="fr-FR" sz="2800" b="1" i="0" u="none" strike="noStrike" baseline="0" dirty="0"/>
              <a:t> </a:t>
            </a:r>
            <a:endParaRPr lang="fr-FR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F2E856-4861-6A05-7F88-BF2073A811B6}"/>
              </a:ext>
            </a:extLst>
          </p:cNvPr>
          <p:cNvSpPr txBox="1"/>
          <p:nvPr/>
        </p:nvSpPr>
        <p:spPr>
          <a:xfrm>
            <a:off x="632434" y="1501650"/>
            <a:ext cx="1110111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H</a:t>
            </a:r>
            <a:r>
              <a:rPr lang="en-US" sz="2400" b="0" i="0" u="none" strike="noStrike" baseline="0" dirty="0"/>
              <a:t>ow alternative social and media archives preserve and transmit the representation of political dissent through activist media practices in historical and comparative perspectives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ncluding various types of media</a:t>
            </a:r>
          </a:p>
          <a:p>
            <a:pPr algn="ctr"/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How?</a:t>
            </a:r>
          </a:p>
          <a:p>
            <a:pPr algn="l"/>
            <a:endParaRPr lang="fr-FR" sz="240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i="0" u="none" strike="noStrike" baseline="0" dirty="0"/>
              <a:t>Mapping </a:t>
            </a:r>
            <a:r>
              <a:rPr lang="fr-FR" sz="2400" i="0" u="none" strike="noStrike" baseline="0" dirty="0" err="1"/>
              <a:t>multi-media</a:t>
            </a:r>
            <a:r>
              <a:rPr lang="fr-FR" sz="2400" i="0" u="none" strike="noStrike" baseline="0" dirty="0"/>
              <a:t> </a:t>
            </a:r>
            <a:r>
              <a:rPr lang="fr-FR" sz="2400" i="0" u="none" strike="noStrike" baseline="0" dirty="0" err="1"/>
              <a:t>archival</a:t>
            </a:r>
            <a:r>
              <a:rPr lang="fr-FR" sz="2400" i="0" u="none" strike="noStrike" baseline="0" dirty="0"/>
              <a:t> collections </a:t>
            </a:r>
          </a:p>
          <a:p>
            <a:pPr algn="l"/>
            <a:endParaRPr lang="fr-FR" sz="2400" i="0" u="none" strike="noStrike" baseline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400" i="0" u="none" strike="noStrike" baseline="0" dirty="0" err="1"/>
              <a:t>Promoting</a:t>
            </a:r>
            <a:r>
              <a:rPr lang="fr-FR" sz="2400" i="0" u="none" strike="noStrike" baseline="0" dirty="0"/>
              <a:t> a collective </a:t>
            </a:r>
            <a:r>
              <a:rPr lang="fr-FR" sz="2400" i="0" u="none" strike="noStrike" baseline="0" dirty="0" err="1"/>
              <a:t>historical</a:t>
            </a:r>
            <a:r>
              <a:rPr lang="fr-FR" sz="2400" i="0" u="none" strike="noStrike" baseline="0" dirty="0"/>
              <a:t> </a:t>
            </a:r>
            <a:r>
              <a:rPr lang="fr-FR" sz="2400" i="0" u="none" strike="noStrike" baseline="0" dirty="0" err="1"/>
              <a:t>reflection</a:t>
            </a:r>
            <a:r>
              <a:rPr lang="fr-FR" sz="2400" i="0" u="none" strike="noStrike" baseline="0" dirty="0"/>
              <a:t> </a:t>
            </a:r>
            <a:r>
              <a:rPr lang="en-US" sz="2400" i="0" u="none" strike="noStrike" baseline="0" dirty="0"/>
              <a:t>on the notion of ‘</a:t>
            </a:r>
            <a:r>
              <a:rPr lang="en-US" sz="2400" i="0" u="none" strike="noStrike" baseline="0" dirty="0" err="1"/>
              <a:t>mediactivism</a:t>
            </a:r>
            <a:r>
              <a:rPr lang="en-US" sz="2400" i="0" u="none" strike="noStrike" baseline="0" dirty="0"/>
              <a:t>’ </a:t>
            </a:r>
          </a:p>
          <a:p>
            <a:pPr algn="l"/>
            <a:endParaRPr lang="fr-FR" sz="2400" i="0" u="none" strike="noStrike" baseline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0" u="none" strike="noStrike" baseline="0" dirty="0" err="1"/>
              <a:t>Developping</a:t>
            </a:r>
            <a:r>
              <a:rPr lang="en-US" sz="2400" i="0" u="none" strike="noStrike" baseline="0" dirty="0"/>
              <a:t> cross-disciplinary collaboration between archivists and researchers on the issue of web activism </a:t>
            </a:r>
          </a:p>
        </p:txBody>
      </p:sp>
    </p:spTree>
    <p:extLst>
      <p:ext uri="{BB962C8B-B14F-4D97-AF65-F5344CB8AC3E}">
        <p14:creationId xmlns:p14="http://schemas.microsoft.com/office/powerpoint/2010/main" val="756851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CC0F59B-6E52-5A78-2B35-90C073CE5C71}"/>
              </a:ext>
            </a:extLst>
          </p:cNvPr>
          <p:cNvSpPr txBox="1"/>
          <p:nvPr/>
        </p:nvSpPr>
        <p:spPr>
          <a:xfrm>
            <a:off x="3458579" y="2905780"/>
            <a:ext cx="517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4- </a:t>
            </a:r>
            <a:r>
              <a:rPr lang="fr-FR" sz="2800" b="1" dirty="0" err="1"/>
              <a:t>Various</a:t>
            </a:r>
            <a:r>
              <a:rPr lang="fr-FR" sz="2800" b="1" dirty="0"/>
              <a:t> </a:t>
            </a:r>
            <a:r>
              <a:rPr lang="fr-FR" sz="2800" b="1" dirty="0" err="1"/>
              <a:t>forms</a:t>
            </a:r>
            <a:r>
              <a:rPr lang="fr-FR" sz="2800" b="1" dirty="0"/>
              <a:t> of </a:t>
            </a:r>
            <a:r>
              <a:rPr lang="fr-FR" sz="2800" b="1" dirty="0" err="1"/>
              <a:t>dissemination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98535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202746-21D0-0BCD-972D-003493E68445}"/>
              </a:ext>
            </a:extLst>
          </p:cNvPr>
          <p:cNvSpPr txBox="1"/>
          <p:nvPr/>
        </p:nvSpPr>
        <p:spPr>
          <a:xfrm>
            <a:off x="2542477" y="892098"/>
            <a:ext cx="526297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Scientific international Publications 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Workshops &amp; Summer </a:t>
            </a:r>
            <a:r>
              <a:rPr lang="fr-FR" sz="24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Schools</a:t>
            </a:r>
            <a:r>
              <a:rPr lang="fr-FR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Scientific </a:t>
            </a:r>
            <a:r>
              <a:rPr lang="fr-FR" sz="24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r>
              <a:rPr lang="fr-FR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	 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Seminars 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Podcasts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Digital Exhibition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Live Exhibition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F571F2-6996-6BD3-B832-317779E15034}"/>
              </a:ext>
            </a:extLst>
          </p:cNvPr>
          <p:cNvSpPr txBox="1"/>
          <p:nvPr/>
        </p:nvSpPr>
        <p:spPr>
          <a:xfrm>
            <a:off x="8507982" y="2967335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OER</a:t>
            </a:r>
          </a:p>
        </p:txBody>
      </p:sp>
    </p:spTree>
    <p:extLst>
      <p:ext uri="{BB962C8B-B14F-4D97-AF65-F5344CB8AC3E}">
        <p14:creationId xmlns:p14="http://schemas.microsoft.com/office/powerpoint/2010/main" val="19297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D3EF97C-3287-6939-F028-C616536D74F9}"/>
              </a:ext>
            </a:extLst>
          </p:cNvPr>
          <p:cNvSpPr txBox="1"/>
          <p:nvPr/>
        </p:nvSpPr>
        <p:spPr>
          <a:xfrm>
            <a:off x="1272397" y="1570911"/>
            <a:ext cx="9786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Open Educational Resources (OER) 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just"/>
            <a:r>
              <a:rPr lang="en-US" sz="2400" u="sng" dirty="0"/>
              <a:t>Learning</a:t>
            </a:r>
            <a:r>
              <a:rPr lang="en-US" sz="2400" dirty="0"/>
              <a:t>, </a:t>
            </a:r>
            <a:r>
              <a:rPr lang="en-US" sz="2400" u="sng" dirty="0"/>
              <a:t>teaching</a:t>
            </a:r>
            <a:r>
              <a:rPr lang="en-US" sz="2400" dirty="0"/>
              <a:t>, and </a:t>
            </a:r>
            <a:r>
              <a:rPr lang="en-US" sz="2400" u="sng" dirty="0"/>
              <a:t>research</a:t>
            </a:r>
            <a:r>
              <a:rPr lang="en-US" sz="2400" dirty="0"/>
              <a:t> materials in any format and medium, in the public domain or protected by copyright and published under an open license, which authorize their free </a:t>
            </a:r>
            <a:r>
              <a:rPr lang="en-US" sz="2400" u="sng" dirty="0"/>
              <a:t>consultation</a:t>
            </a:r>
            <a:r>
              <a:rPr lang="en-US" sz="2400" dirty="0"/>
              <a:t>, </a:t>
            </a:r>
            <a:r>
              <a:rPr lang="en-US" sz="2400" u="sng" dirty="0"/>
              <a:t>reuse</a:t>
            </a:r>
            <a:r>
              <a:rPr lang="en-US" sz="2400" dirty="0"/>
              <a:t>, </a:t>
            </a:r>
            <a:r>
              <a:rPr lang="en-US" sz="2400" u="sng" dirty="0"/>
              <a:t>use</a:t>
            </a:r>
            <a:r>
              <a:rPr lang="en-US" sz="2400" dirty="0"/>
              <a:t> for other purposes, adaptation and redistribution by others.</a:t>
            </a:r>
          </a:p>
        </p:txBody>
      </p:sp>
    </p:spTree>
    <p:extLst>
      <p:ext uri="{BB962C8B-B14F-4D97-AF65-F5344CB8AC3E}">
        <p14:creationId xmlns:p14="http://schemas.microsoft.com/office/powerpoint/2010/main" val="3435355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DDBBC7-1933-5DCC-B6F2-8719EF6E7236}"/>
              </a:ext>
            </a:extLst>
          </p:cNvPr>
          <p:cNvSpPr txBox="1"/>
          <p:nvPr/>
        </p:nvSpPr>
        <p:spPr>
          <a:xfrm>
            <a:off x="4311165" y="914400"/>
            <a:ext cx="3276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Challenges for ACTIVATE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2C388F-27F7-D032-0B1C-84895B9C96E9}"/>
              </a:ext>
            </a:extLst>
          </p:cNvPr>
          <p:cNvSpPr txBox="1"/>
          <p:nvPr/>
        </p:nvSpPr>
        <p:spPr>
          <a:xfrm>
            <a:off x="1994249" y="3136176"/>
            <a:ext cx="6434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-moving from a national to a European framework</a:t>
            </a:r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742AB7-5F46-2CFE-067C-54CED13E25A0}"/>
              </a:ext>
            </a:extLst>
          </p:cNvPr>
          <p:cNvSpPr txBox="1"/>
          <p:nvPr/>
        </p:nvSpPr>
        <p:spPr>
          <a:xfrm>
            <a:off x="1936281" y="3736340"/>
            <a:ext cx="2669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-which language(s)?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CA3D1A-9494-B372-1AC6-E1C7B250887A}"/>
              </a:ext>
            </a:extLst>
          </p:cNvPr>
          <p:cNvSpPr txBox="1"/>
          <p:nvPr/>
        </p:nvSpPr>
        <p:spPr>
          <a:xfrm>
            <a:off x="1936281" y="4336504"/>
            <a:ext cx="2316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-which platform?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828C83-C373-21E3-76B7-63F1C8E27B5D}"/>
              </a:ext>
            </a:extLst>
          </p:cNvPr>
          <p:cNvSpPr txBox="1"/>
          <p:nvPr/>
        </p:nvSpPr>
        <p:spPr>
          <a:xfrm>
            <a:off x="1994249" y="2085278"/>
            <a:ext cx="360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-research / archival training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010D04-D371-90C0-3177-83FD7788355E}"/>
              </a:ext>
            </a:extLst>
          </p:cNvPr>
          <p:cNvSpPr txBox="1"/>
          <p:nvPr/>
        </p:nvSpPr>
        <p:spPr>
          <a:xfrm>
            <a:off x="1994249" y="2610727"/>
            <a:ext cx="364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-</a:t>
            </a:r>
            <a:r>
              <a:rPr lang="fr-FR" sz="2400" dirty="0" err="1"/>
              <a:t>who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produce</a:t>
            </a:r>
            <a:r>
              <a:rPr lang="fr-FR" sz="2400" dirty="0"/>
              <a:t> the OER?</a:t>
            </a:r>
          </a:p>
        </p:txBody>
      </p:sp>
    </p:spTree>
    <p:extLst>
      <p:ext uri="{BB962C8B-B14F-4D97-AF65-F5344CB8AC3E}">
        <p14:creationId xmlns:p14="http://schemas.microsoft.com/office/powerpoint/2010/main" val="144830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9A963CA-6AE6-F534-C97D-82C42633A5A7}"/>
              </a:ext>
            </a:extLst>
          </p:cNvPr>
          <p:cNvSpPr txBox="1"/>
          <p:nvPr/>
        </p:nvSpPr>
        <p:spPr>
          <a:xfrm>
            <a:off x="5013973" y="2905780"/>
            <a:ext cx="220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1 - Objectives</a:t>
            </a:r>
          </a:p>
        </p:txBody>
      </p:sp>
    </p:spTree>
    <p:extLst>
      <p:ext uri="{BB962C8B-B14F-4D97-AF65-F5344CB8AC3E}">
        <p14:creationId xmlns:p14="http://schemas.microsoft.com/office/powerpoint/2010/main" val="3927366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1CF0A5-AF8B-2AF3-4EF9-B79AF43AC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8" t="15122" r="4878" b="9106"/>
          <a:stretch/>
        </p:blipFill>
        <p:spPr>
          <a:xfrm>
            <a:off x="481361" y="278780"/>
            <a:ext cx="11229278" cy="519647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979C07B-6EE5-2899-B1BB-6746280133E2}"/>
              </a:ext>
            </a:extLst>
          </p:cNvPr>
          <p:cNvSpPr txBox="1"/>
          <p:nvPr/>
        </p:nvSpPr>
        <p:spPr>
          <a:xfrm>
            <a:off x="4158193" y="5742877"/>
            <a:ext cx="387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https://fabriquerel.org/rel-disponibles/</a:t>
            </a:r>
          </a:p>
        </p:txBody>
      </p:sp>
    </p:spTree>
    <p:extLst>
      <p:ext uri="{BB962C8B-B14F-4D97-AF65-F5344CB8AC3E}">
        <p14:creationId xmlns:p14="http://schemas.microsoft.com/office/powerpoint/2010/main" val="75108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72CE1C-B7D2-A14E-F034-CED9C9165C21}"/>
              </a:ext>
            </a:extLst>
          </p:cNvPr>
          <p:cNvSpPr txBox="1"/>
          <p:nvPr/>
        </p:nvSpPr>
        <p:spPr>
          <a:xfrm>
            <a:off x="4728478" y="2905780"/>
            <a:ext cx="276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/>
              <a:t>More to come!....</a:t>
            </a:r>
          </a:p>
        </p:txBody>
      </p:sp>
    </p:spTree>
    <p:extLst>
      <p:ext uri="{BB962C8B-B14F-4D97-AF65-F5344CB8AC3E}">
        <p14:creationId xmlns:p14="http://schemas.microsoft.com/office/powerpoint/2010/main" val="239203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98C86BA-3B32-C38A-287E-5B1FCECC9E06}"/>
              </a:ext>
            </a:extLst>
          </p:cNvPr>
          <p:cNvSpPr txBox="1"/>
          <p:nvPr/>
        </p:nvSpPr>
        <p:spPr>
          <a:xfrm>
            <a:off x="1630660" y="2504109"/>
            <a:ext cx="914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project aspires to</a:t>
            </a:r>
            <a:r>
              <a:rPr lang="en-US" sz="2400" b="0" i="0" u="none" strike="noStrike" baseline="0" dirty="0"/>
              <a:t> define the role and importance of </a:t>
            </a:r>
            <a:r>
              <a:rPr lang="en-US" sz="2400" b="1" i="0" u="none" strike="noStrike" baseline="0" dirty="0"/>
              <a:t>collecting</a:t>
            </a:r>
            <a:r>
              <a:rPr lang="en-US" sz="2400" b="0" i="0" u="none" strike="noStrike" baseline="0" dirty="0"/>
              <a:t>, </a:t>
            </a:r>
            <a:r>
              <a:rPr lang="en-US" sz="2400" b="1" i="0" u="none" strike="noStrike" baseline="0" dirty="0"/>
              <a:t>archiving</a:t>
            </a:r>
            <a:r>
              <a:rPr lang="en-US" sz="2400" b="0" i="0" u="none" strike="noStrike" baseline="0" dirty="0"/>
              <a:t> and </a:t>
            </a:r>
            <a:r>
              <a:rPr lang="en-US" sz="2400" b="1" i="0" u="none" strike="noStrike" baseline="0" dirty="0"/>
              <a:t>promoting</a:t>
            </a:r>
            <a:r>
              <a:rPr lang="en-US" sz="2400" b="0" i="0" u="none" strike="noStrike" baseline="0" dirty="0"/>
              <a:t> documents, objects and data in order to contribute to a renewed European history of social and political dissent from the beginning of the 19th century to the present day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1210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4B0CF23-E719-8ABF-0CE7-78523F43AD1F}"/>
              </a:ext>
            </a:extLst>
          </p:cNvPr>
          <p:cNvSpPr txBox="1"/>
          <p:nvPr/>
        </p:nvSpPr>
        <p:spPr>
          <a:xfrm>
            <a:off x="680831" y="1416204"/>
            <a:ext cx="108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i="0" u="none" strike="noStrike" baseline="0" dirty="0"/>
              <a:t>4 key transversal </a:t>
            </a:r>
            <a:r>
              <a:rPr lang="fr-FR" sz="2400" b="1" i="0" u="none" strike="noStrike" baseline="0" dirty="0" err="1"/>
              <a:t>themes</a:t>
            </a:r>
            <a:r>
              <a:rPr lang="fr-FR" sz="2400" b="1" i="0" u="none" strike="noStrike" baseline="0" dirty="0"/>
              <a:t> </a:t>
            </a:r>
          </a:p>
          <a:p>
            <a:pPr algn="ctr"/>
            <a:r>
              <a:rPr lang="fr-FR" sz="2400" b="0" i="0" u="none" strike="noStrike" baseline="0" dirty="0"/>
              <a:t>to </a:t>
            </a:r>
            <a:r>
              <a:rPr lang="en-US" sz="2400" b="0" i="0" u="none" strike="noStrike" baseline="0" dirty="0"/>
              <a:t>study these different forms of dissent in an international, comparative perspective </a:t>
            </a: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32B156-C82F-AFF0-DED8-EA6D0516963C}"/>
              </a:ext>
            </a:extLst>
          </p:cNvPr>
          <p:cNvSpPr txBox="1"/>
          <p:nvPr/>
        </p:nvSpPr>
        <p:spPr>
          <a:xfrm>
            <a:off x="1764680" y="2903992"/>
            <a:ext cx="8427534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i="0" u="none" strike="noStrike" baseline="0" dirty="0"/>
              <a:t>Progressive and conservative revolutionary movements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F</a:t>
            </a:r>
            <a:r>
              <a:rPr lang="en-US" sz="2400" b="1" i="0" u="none" strike="noStrike" baseline="0" dirty="0"/>
              <a:t>eminist movements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E</a:t>
            </a:r>
            <a:r>
              <a:rPr lang="en-US" sz="2400" b="1" i="0" u="none" strike="noStrike" baseline="0" dirty="0"/>
              <a:t>nvironmental struggles</a:t>
            </a:r>
            <a:endParaRPr lang="en-US" sz="24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S</a:t>
            </a:r>
            <a:r>
              <a:rPr lang="en-US" sz="2400" b="1" i="0" u="none" strike="noStrike" baseline="0" dirty="0"/>
              <a:t>ocial and political solidarity </a:t>
            </a:r>
            <a:r>
              <a:rPr lang="en-US" sz="2400" b="0" i="0" u="none" strike="noStrike" baseline="0" dirty="0"/>
              <a:t>with extra-European causes.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5850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79F4689-846C-8AA8-7641-4E88778CCD24}"/>
              </a:ext>
            </a:extLst>
          </p:cNvPr>
          <p:cNvSpPr txBox="1"/>
          <p:nvPr/>
        </p:nvSpPr>
        <p:spPr>
          <a:xfrm>
            <a:off x="1895330" y="2751891"/>
            <a:ext cx="956031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i="0" u="none" strike="noStrike" baseline="0" dirty="0"/>
              <a:t>private, non-state and community archives</a:t>
            </a:r>
            <a:endParaRPr lang="en-US" sz="240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located in Europe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with strong commitment to civic engagement and public activities 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6F38440-CD9D-DF56-73CE-8A71FC19B78C}"/>
              </a:ext>
            </a:extLst>
          </p:cNvPr>
          <p:cNvSpPr txBox="1"/>
          <p:nvPr/>
        </p:nvSpPr>
        <p:spPr>
          <a:xfrm>
            <a:off x="3351595" y="1616927"/>
            <a:ext cx="598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Based</a:t>
            </a:r>
            <a:r>
              <a:rPr lang="fr-FR" sz="2400" b="1" dirty="0"/>
              <a:t> on </a:t>
            </a:r>
            <a:r>
              <a:rPr lang="en-US" sz="2400" b="1" i="0" u="none" strike="noStrike" baseline="0" dirty="0"/>
              <a:t>archives and collections in museum </a:t>
            </a: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CF2307-6D50-4D40-FF1D-5E73217CE5EE}"/>
              </a:ext>
            </a:extLst>
          </p:cNvPr>
          <p:cNvSpPr txBox="1"/>
          <p:nvPr/>
        </p:nvSpPr>
        <p:spPr>
          <a:xfrm>
            <a:off x="1895330" y="4738612"/>
            <a:ext cx="8597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/>
              <a:t>The archives as institutions and actors of European history from the 19th century to the present day - and not only as resources for researchers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563E7-6346-7F11-1E79-829D8D76BC63}"/>
              </a:ext>
            </a:extLst>
          </p:cNvPr>
          <p:cNvSpPr/>
          <p:nvPr/>
        </p:nvSpPr>
        <p:spPr>
          <a:xfrm>
            <a:off x="1895330" y="4739268"/>
            <a:ext cx="8586816" cy="1204332"/>
          </a:xfrm>
          <a:prstGeom prst="rect">
            <a:avLst/>
          </a:prstGeom>
          <a:noFill/>
          <a:ln w="5715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36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2151551-D69A-3296-2786-45F89F5A988D}"/>
              </a:ext>
            </a:extLst>
          </p:cNvPr>
          <p:cNvSpPr txBox="1"/>
          <p:nvPr/>
        </p:nvSpPr>
        <p:spPr>
          <a:xfrm>
            <a:off x="1516565" y="2509022"/>
            <a:ext cx="89544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i="0" u="none" strike="noStrike" baseline="0" dirty="0"/>
              <a:t>To link scientific reflection </a:t>
            </a:r>
            <a:r>
              <a:rPr lang="en-US" sz="2400" b="0" i="0" u="none" strike="noStrike" baseline="0" dirty="0"/>
              <a:t>on the multiple forms of commitment and protest in a multidisciplinary perspective </a:t>
            </a:r>
            <a:r>
              <a:rPr lang="en-US" sz="2400" b="1" i="0" u="none" strike="noStrike" baseline="0" dirty="0"/>
              <a:t>with epistemological reflection on the function of archives;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/>
              <a:t>to examine the </a:t>
            </a:r>
            <a:r>
              <a:rPr lang="en-US" sz="2400" b="1" i="0" u="none" strike="noStrike" baseline="0" dirty="0"/>
              <a:t>challenges of training </a:t>
            </a:r>
            <a:r>
              <a:rPr lang="en-US" sz="2400" b="0" i="0" u="none" strike="noStrike" baseline="0" dirty="0"/>
              <a:t>in these research areas</a:t>
            </a:r>
            <a:r>
              <a:rPr lang="en-US" sz="2400" b="1" i="0" u="none" strike="noStrike" baseline="0" dirty="0"/>
              <a:t>; 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/>
              <a:t>to propose </a:t>
            </a:r>
            <a:r>
              <a:rPr lang="en-US" sz="2400" b="1" i="0" u="none" strike="noStrike" baseline="0" dirty="0"/>
              <a:t>new forms of display and communication </a:t>
            </a:r>
            <a:r>
              <a:rPr lang="en-US" sz="2400" b="0" i="0" u="none" strike="noStrike" baseline="0" dirty="0"/>
              <a:t>about political and social protest in Europe from the 19th century onwards</a:t>
            </a: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D99168-663B-975E-65A2-B6BE063255B2}"/>
              </a:ext>
            </a:extLst>
          </p:cNvPr>
          <p:cNvSpPr txBox="1"/>
          <p:nvPr/>
        </p:nvSpPr>
        <p:spPr>
          <a:xfrm>
            <a:off x="5110782" y="1134501"/>
            <a:ext cx="157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Main goals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6837D6-51CE-D922-407D-DBCCB3D2A6AA}"/>
              </a:ext>
            </a:extLst>
          </p:cNvPr>
          <p:cNvSpPr txBox="1"/>
          <p:nvPr/>
        </p:nvSpPr>
        <p:spPr>
          <a:xfrm>
            <a:off x="3196411" y="5492666"/>
            <a:ext cx="497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= 242 </a:t>
            </a:r>
            <a:r>
              <a:rPr lang="fr-FR" sz="2400" dirty="0" err="1"/>
              <a:t>months</a:t>
            </a:r>
            <a:r>
              <a:rPr lang="fr-FR" sz="2400" dirty="0"/>
              <a:t> of </a:t>
            </a:r>
            <a:r>
              <a:rPr lang="fr-FR" sz="2400" dirty="0" err="1"/>
              <a:t>mobility</a:t>
            </a:r>
            <a:r>
              <a:rPr lang="fr-FR" sz="2400" dirty="0"/>
              <a:t>/</a:t>
            </a:r>
            <a:r>
              <a:rPr lang="fr-FR" sz="2400" dirty="0" err="1"/>
              <a:t>secondment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8216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BF2A75A-B094-555B-ED05-FE0BA5A329E7}"/>
              </a:ext>
            </a:extLst>
          </p:cNvPr>
          <p:cNvSpPr txBox="1"/>
          <p:nvPr/>
        </p:nvSpPr>
        <p:spPr>
          <a:xfrm>
            <a:off x="4896216" y="2905780"/>
            <a:ext cx="2447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2- The network</a:t>
            </a:r>
          </a:p>
        </p:txBody>
      </p:sp>
    </p:spTree>
    <p:extLst>
      <p:ext uri="{BB962C8B-B14F-4D97-AF65-F5344CB8AC3E}">
        <p14:creationId xmlns:p14="http://schemas.microsoft.com/office/powerpoint/2010/main" val="393466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A489EC-6446-F08E-E8DC-C4A932C9D20E}"/>
              </a:ext>
            </a:extLst>
          </p:cNvPr>
          <p:cNvSpPr txBox="1"/>
          <p:nvPr/>
        </p:nvSpPr>
        <p:spPr>
          <a:xfrm>
            <a:off x="415383" y="4830273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https://wp.unil.ch/metis/presentations-des-centres/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861AE0-AF62-DF54-4C4B-40C733941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6" t="4227" r="6982"/>
          <a:stretch/>
        </p:blipFill>
        <p:spPr>
          <a:xfrm>
            <a:off x="415383" y="1429446"/>
            <a:ext cx="5330284" cy="31648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C5B0002-C288-5E14-3649-D8D9EA2BE6FC}"/>
              </a:ext>
            </a:extLst>
          </p:cNvPr>
          <p:cNvSpPr txBox="1"/>
          <p:nvPr/>
        </p:nvSpPr>
        <p:spPr>
          <a:xfrm>
            <a:off x="1717288" y="731810"/>
            <a:ext cx="2579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The </a:t>
            </a:r>
            <a:r>
              <a:rPr lang="fr-FR" sz="2400" b="1" dirty="0" err="1"/>
              <a:t>metis</a:t>
            </a:r>
            <a:r>
              <a:rPr lang="fr-FR" sz="2400" b="1" dirty="0"/>
              <a:t> network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28D08ED-385D-2D33-AE91-37D9485524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281" b="21415"/>
          <a:stretch/>
        </p:blipFill>
        <p:spPr>
          <a:xfrm>
            <a:off x="6509523" y="1429447"/>
            <a:ext cx="5278030" cy="316485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CBDDD96-7ED7-D36A-97F8-08A24C5C9534}"/>
              </a:ext>
            </a:extLst>
          </p:cNvPr>
          <p:cNvSpPr txBox="1"/>
          <p:nvPr/>
        </p:nvSpPr>
        <p:spPr>
          <a:xfrm>
            <a:off x="8069766" y="731810"/>
            <a:ext cx="254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The IALHI network</a:t>
            </a:r>
          </a:p>
        </p:txBody>
      </p:sp>
    </p:spTree>
    <p:extLst>
      <p:ext uri="{BB962C8B-B14F-4D97-AF65-F5344CB8AC3E}">
        <p14:creationId xmlns:p14="http://schemas.microsoft.com/office/powerpoint/2010/main" val="260894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4041666-61C4-7FD1-3210-306251E5C48F}"/>
              </a:ext>
            </a:extLst>
          </p:cNvPr>
          <p:cNvSpPr txBox="1"/>
          <p:nvPr/>
        </p:nvSpPr>
        <p:spPr>
          <a:xfrm>
            <a:off x="681000" y="1137424"/>
            <a:ext cx="11260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FRANCE				</a:t>
            </a:r>
            <a:r>
              <a:rPr lang="fr-FR" sz="2000" dirty="0"/>
              <a:t>UVSQ; La contemporaine; Centre Audiovisuel Simone de Beauvoir; Musée Carnavalet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347D24-A792-4CD4-2BE2-484F04DDB0E6}"/>
              </a:ext>
            </a:extLst>
          </p:cNvPr>
          <p:cNvSpPr txBox="1"/>
          <p:nvPr/>
        </p:nvSpPr>
        <p:spPr>
          <a:xfrm>
            <a:off x="694823" y="3412270"/>
            <a:ext cx="10289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ITALY				</a:t>
            </a:r>
            <a:r>
              <a:rPr lang="fr-FR" sz="2000" dirty="0"/>
              <a:t>UNIPD</a:t>
            </a:r>
            <a:r>
              <a:rPr lang="fr-FR" sz="2000" b="1" dirty="0"/>
              <a:t>; </a:t>
            </a:r>
            <a:r>
              <a:rPr lang="fr-FR" sz="2000" dirty="0"/>
              <a:t>UNIBO</a:t>
            </a:r>
            <a:r>
              <a:rPr lang="fr-FR" sz="2000" b="1" dirty="0"/>
              <a:t>; </a:t>
            </a:r>
            <a:r>
              <a:rPr lang="fr-FR" sz="2000" dirty="0" err="1"/>
              <a:t>Fondazione</a:t>
            </a:r>
            <a:r>
              <a:rPr lang="fr-FR" sz="2000" dirty="0"/>
              <a:t> Feltrinelli</a:t>
            </a:r>
            <a:r>
              <a:rPr lang="fr-FR" sz="2000" b="1" dirty="0"/>
              <a:t>; </a:t>
            </a:r>
            <a:r>
              <a:rPr lang="fr-FR" sz="2000" dirty="0" err="1"/>
              <a:t>Fondazione</a:t>
            </a:r>
            <a:r>
              <a:rPr lang="fr-FR" sz="2000" dirty="0"/>
              <a:t> Gramsci Emilia-</a:t>
            </a:r>
            <a:r>
              <a:rPr lang="fr-FR" sz="2000" dirty="0" err="1"/>
              <a:t>Romagna</a:t>
            </a:r>
            <a:endParaRPr lang="fr-FR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59DAA7-C7D5-7247-4158-C56CD151734F}"/>
              </a:ext>
            </a:extLst>
          </p:cNvPr>
          <p:cNvSpPr txBox="1"/>
          <p:nvPr/>
        </p:nvSpPr>
        <p:spPr>
          <a:xfrm>
            <a:off x="654771" y="1897035"/>
            <a:ext cx="468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GERMANY			</a:t>
            </a:r>
            <a:r>
              <a:rPr lang="fr-FR" sz="2000" dirty="0"/>
              <a:t>FU Berlin; FES (</a:t>
            </a:r>
            <a:r>
              <a:rPr lang="fr-FR" sz="2000" dirty="0" err="1"/>
              <a:t>AdsD</a:t>
            </a:r>
            <a:r>
              <a:rPr lang="fr-FR" sz="2000" dirty="0"/>
              <a:t>)</a:t>
            </a:r>
            <a:endParaRPr lang="fr-FR" sz="20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E7FB83-9C9D-D745-F1B0-118E7F303AEE}"/>
              </a:ext>
            </a:extLst>
          </p:cNvPr>
          <p:cNvSpPr txBox="1"/>
          <p:nvPr/>
        </p:nvSpPr>
        <p:spPr>
          <a:xfrm>
            <a:off x="590884" y="5776332"/>
            <a:ext cx="681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SWITZERLAND		</a:t>
            </a:r>
            <a:r>
              <a:rPr lang="fr-FR" sz="2000" dirty="0"/>
              <a:t>UNIL; Cinémathèque suisse; </a:t>
            </a:r>
            <a:r>
              <a:rPr lang="fr-FR" sz="2000" dirty="0" err="1"/>
              <a:t>Sozialarchiv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E1F933-4963-0F0F-76E3-77C7CD99CF7E}"/>
              </a:ext>
            </a:extLst>
          </p:cNvPr>
          <p:cNvSpPr txBox="1"/>
          <p:nvPr/>
        </p:nvSpPr>
        <p:spPr>
          <a:xfrm>
            <a:off x="625333" y="4215160"/>
            <a:ext cx="2901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NETHERLANDS		</a:t>
            </a:r>
            <a:r>
              <a:rPr lang="fr-FR" sz="2000" dirty="0"/>
              <a:t>IISG</a:t>
            </a:r>
            <a:endParaRPr lang="fr-FR" sz="20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E855DF-8E14-4BEE-5919-20F1F5CD22D8}"/>
              </a:ext>
            </a:extLst>
          </p:cNvPr>
          <p:cNvSpPr txBox="1"/>
          <p:nvPr/>
        </p:nvSpPr>
        <p:spPr>
          <a:xfrm>
            <a:off x="625333" y="2653988"/>
            <a:ext cx="5354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HUNGARY			</a:t>
            </a:r>
            <a:r>
              <a:rPr lang="fr-FR" sz="2000" dirty="0" err="1"/>
              <a:t>Blinken</a:t>
            </a:r>
            <a:r>
              <a:rPr lang="fr-FR" sz="2000" dirty="0"/>
              <a:t> OSA </a:t>
            </a:r>
            <a:r>
              <a:rPr lang="fr-FR" sz="2000" dirty="0" err="1"/>
              <a:t>Archivum</a:t>
            </a:r>
            <a:r>
              <a:rPr lang="fr-FR" sz="2000" dirty="0"/>
              <a:t>/CEU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F56801-5707-5BB0-C1B5-85BC9D90DBC4}"/>
              </a:ext>
            </a:extLst>
          </p:cNvPr>
          <p:cNvSpPr txBox="1"/>
          <p:nvPr/>
        </p:nvSpPr>
        <p:spPr>
          <a:xfrm>
            <a:off x="625333" y="4973442"/>
            <a:ext cx="319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POLAND				</a:t>
            </a:r>
            <a:r>
              <a:rPr lang="fr-FR" sz="2000" dirty="0"/>
              <a:t>KARTA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58BB32C-3016-CDB5-E927-A8A76D6D7133}"/>
              </a:ext>
            </a:extLst>
          </p:cNvPr>
          <p:cNvSpPr txBox="1"/>
          <p:nvPr/>
        </p:nvSpPr>
        <p:spPr>
          <a:xfrm>
            <a:off x="3528107" y="272979"/>
            <a:ext cx="5135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16 </a:t>
            </a:r>
            <a:r>
              <a:rPr lang="fr-FR" sz="2400" b="1" dirty="0" err="1"/>
              <a:t>partners</a:t>
            </a:r>
            <a:r>
              <a:rPr lang="fr-FR" sz="2400" b="1" dirty="0"/>
              <a:t> </a:t>
            </a:r>
            <a:r>
              <a:rPr lang="fr-FR" sz="2400" b="1" dirty="0" err="1"/>
              <a:t>from</a:t>
            </a:r>
            <a:r>
              <a:rPr lang="fr-FR" sz="2400" b="1" dirty="0"/>
              <a:t> 7 </a:t>
            </a:r>
            <a:r>
              <a:rPr lang="fr-FR" sz="2400" b="1" dirty="0" err="1"/>
              <a:t>European</a:t>
            </a:r>
            <a:r>
              <a:rPr lang="fr-FR" sz="2400" b="1" dirty="0"/>
              <a:t> countries</a:t>
            </a:r>
          </a:p>
        </p:txBody>
      </p:sp>
    </p:spTree>
    <p:extLst>
      <p:ext uri="{BB962C8B-B14F-4D97-AF65-F5344CB8AC3E}">
        <p14:creationId xmlns:p14="http://schemas.microsoft.com/office/powerpoint/2010/main" val="30493739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2072</TotalTime>
  <Words>685</Words>
  <Application>Microsoft Office PowerPoint</Application>
  <PresentationFormat>Grand écran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Anonyme</dc:creator>
  <cp:lastModifiedBy>Stela Suhan</cp:lastModifiedBy>
  <cp:revision>24</cp:revision>
  <dcterms:created xsi:type="dcterms:W3CDTF">2023-06-05T06:23:40Z</dcterms:created>
  <dcterms:modified xsi:type="dcterms:W3CDTF">2024-11-26T14:09:30Z</dcterms:modified>
</cp:coreProperties>
</file>