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7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23520" y="1556640"/>
            <a:ext cx="5472360" cy="440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A7ADFD-D270-2CE8-E219-54D7DFC54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3C51DB-3E8C-A415-065A-F662ADD5B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8076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0FFD76-3CCA-9C38-ECB3-8D3B1ECDE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135AB7-BC01-D812-5D89-BE35A2FB6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16990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6F6841-FB0E-2EF1-55B1-863BE5553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E5301A-C6C8-E0CF-5F78-DC3CA987A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41346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8FFFA-3190-8D80-0DF1-AF33E16B5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C5E670-C59D-D296-482A-1F62C56B0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00677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5BD67-281C-A0B7-9E20-FC1AD6A7D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84D948-F3D2-71E9-2FD1-32906D1A4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57632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8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2" name="Rectangle 6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63003C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endParaRPr lang="fr-FR" sz="1350" b="0" u="none" strike="noStrike">
              <a:solidFill>
                <a:srgbClr val="FFFFFF"/>
              </a:solidFill>
              <a:uFillTx/>
              <a:latin typeface="Open Sans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62880" y="2165400"/>
            <a:ext cx="11073600" cy="325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5000" b="1" u="none" strike="noStrike">
                <a:solidFill>
                  <a:schemeClr val="lt1"/>
                </a:solidFill>
                <a:uFillTx/>
                <a:latin typeface="Open Sans"/>
              </a:rPr>
              <a:t>Modifiez le style du titre</a:t>
            </a:r>
            <a:endParaRPr lang="fr-FR" sz="50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pic>
        <p:nvPicPr>
          <p:cNvPr id="4" name="Image 4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5" name="Picture 7" descr="A picture containing drawing&#10;&#10;Description automatically generated"/>
          <p:cNvPicPr/>
          <p:nvPr/>
        </p:nvPicPr>
        <p:blipFill>
          <a:blip r:embed="rId5"/>
          <a:stretch/>
        </p:blipFill>
        <p:spPr>
          <a:xfrm>
            <a:off x="0" y="-94680"/>
            <a:ext cx="5059800" cy="227376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10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2880" y="2165400"/>
            <a:ext cx="11073600" cy="325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5000" b="1" u="none" strike="noStrike">
                <a:solidFill>
                  <a:schemeClr val="dk1"/>
                </a:solidFill>
                <a:uFillTx/>
                <a:latin typeface="Open Sans"/>
              </a:rPr>
              <a:t>Modifiez le style du titre</a:t>
            </a:r>
            <a:endParaRPr lang="fr-FR" sz="50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pic>
        <p:nvPicPr>
          <p:cNvPr id="12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sp>
        <p:nvSpPr>
          <p:cNvPr id="13" name="Rectangle 3"/>
          <p:cNvSpPr/>
          <p:nvPr/>
        </p:nvSpPr>
        <p:spPr>
          <a:xfrm>
            <a:off x="10217520" y="6092640"/>
            <a:ext cx="1881360" cy="540360"/>
          </a:xfrm>
          <a:prstGeom prst="rect">
            <a:avLst/>
          </a:prstGeom>
          <a:solidFill>
            <a:schemeClr val="lt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ctr">
            <a:noAutofit/>
          </a:bodyPr>
          <a:lstStyle/>
          <a:p>
            <a:endParaRPr lang="en-US" sz="1800" b="0" u="none" strike="noStrike">
              <a:solidFill>
                <a:schemeClr val="lt1"/>
              </a:solidFill>
              <a:uFillTx/>
              <a:latin typeface="Open Sans"/>
            </a:endParaRPr>
          </a:p>
        </p:txBody>
      </p:sp>
      <p:pic>
        <p:nvPicPr>
          <p:cNvPr id="14" name="Picture 9" descr="A picture containing food, drawing&#10;&#10;Description automatically generated"/>
          <p:cNvPicPr/>
          <p:nvPr/>
        </p:nvPicPr>
        <p:blipFill>
          <a:blip r:embed="rId5"/>
          <a:stretch/>
        </p:blipFill>
        <p:spPr>
          <a:xfrm>
            <a:off x="0" y="-109080"/>
            <a:ext cx="5059800" cy="2273760"/>
          </a:xfrm>
          <a:prstGeom prst="rect">
            <a:avLst/>
          </a:prstGeom>
          <a:ln w="0">
            <a:noFill/>
          </a:ln>
        </p:spPr>
      </p:pic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17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2880" y="1360080"/>
            <a:ext cx="11073600" cy="325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000" b="1" u="none" strike="noStrike">
                <a:solidFill>
                  <a:schemeClr val="dk1"/>
                </a:solidFill>
                <a:uFillTx/>
                <a:latin typeface="Open Sans"/>
              </a:rPr>
              <a:t>Modifiez le style du titre</a:t>
            </a:r>
            <a:endParaRPr lang="fr-FR" sz="40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pic>
        <p:nvPicPr>
          <p:cNvPr id="19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22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023600" y="1360080"/>
            <a:ext cx="4412520" cy="325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000" b="1" u="none" strike="noStrike">
                <a:solidFill>
                  <a:schemeClr val="dk1"/>
                </a:solidFill>
                <a:uFillTx/>
                <a:latin typeface="Open Sans"/>
              </a:rPr>
              <a:t>Modifiez le style du titre</a:t>
            </a:r>
            <a:endParaRPr lang="fr-FR" sz="40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pic>
        <p:nvPicPr>
          <p:cNvPr id="24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6745320" cy="663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27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pic>
        <p:nvPicPr>
          <p:cNvPr id="28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sp>
        <p:nvSpPr>
          <p:cNvPr id="2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2191760" cy="602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  <p:sp>
        <p:nvSpPr>
          <p:cNvPr id="30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texte-titre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32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177320" y="365040"/>
            <a:ext cx="481896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2800" b="1" u="none" strike="noStrike">
                <a:solidFill>
                  <a:srgbClr val="313E48"/>
                </a:solidFill>
                <a:uFillTx/>
                <a:latin typeface="Open Sans"/>
              </a:rPr>
              <a:t>Modifiez le style du titre</a:t>
            </a:r>
            <a:endParaRPr lang="fr-FR" sz="28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7177320" y="1825560"/>
            <a:ext cx="4818960" cy="4097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u="none" strike="noStrike">
                <a:solidFill>
                  <a:schemeClr val="dk1"/>
                </a:solidFill>
                <a:uFillTx/>
                <a:latin typeface="Open Sans"/>
              </a:rPr>
              <a:t>Modifiez les styles du texte du masque</a:t>
            </a:r>
          </a:p>
          <a:p>
            <a:pPr marL="864000" lvl="1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Deuxième niveau</a:t>
            </a:r>
          </a:p>
          <a:p>
            <a:pPr marL="1296000" lvl="2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</a:t>
            </a:r>
          </a:p>
          <a:p>
            <a:pPr marL="1728000" lvl="3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600" b="0" u="none" strike="noStrike">
                <a:solidFill>
                  <a:srgbClr val="313E48"/>
                </a:solidFill>
                <a:uFillTx/>
                <a:latin typeface="Open Sans"/>
              </a:rPr>
              <a:t>Quatrième niveau</a:t>
            </a:r>
          </a:p>
          <a:p>
            <a:pPr marL="2160000" lvl="4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00" b="0" u="none" strike="noStrike">
                <a:solidFill>
                  <a:srgbClr val="313E48"/>
                </a:solidFill>
                <a:uFillTx/>
                <a:latin typeface="Open Sans"/>
              </a:rPr>
              <a:t>Cinquième niveau</a:t>
            </a: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0" y="0"/>
            <a:ext cx="6745320" cy="663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  <p:pic>
        <p:nvPicPr>
          <p:cNvPr id="36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38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3400" b="1" u="none" strike="noStrike">
                <a:solidFill>
                  <a:srgbClr val="313E48"/>
                </a:solidFill>
                <a:uFillTx/>
                <a:latin typeface="Open Sans"/>
              </a:rPr>
              <a:t>Modifiez le style du titre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Modifiez les styles du texte du masque</a:t>
            </a:r>
          </a:p>
          <a:p>
            <a:pPr marL="864000" lvl="1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u="none" strike="noStrike">
                <a:solidFill>
                  <a:srgbClr val="313E48"/>
                </a:solidFill>
                <a:uFillTx/>
                <a:latin typeface="Open Sans"/>
              </a:rPr>
              <a:t>Deuxième niveau</a:t>
            </a:r>
          </a:p>
          <a:p>
            <a:pPr marL="1296000" lvl="2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Troisième niveau</a:t>
            </a:r>
          </a:p>
          <a:p>
            <a:pPr marL="1728000" lvl="3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</a:t>
            </a:r>
          </a:p>
          <a:p>
            <a:pPr marL="2160000" lvl="4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6"/>
          <p:cNvPicPr/>
          <p:nvPr/>
        </p:nvPicPr>
        <p:blipFill>
          <a:blip r:embed="rId3"/>
          <a:stretch/>
        </p:blipFill>
        <p:spPr>
          <a:xfrm rot="16200000">
            <a:off x="5983560" y="649800"/>
            <a:ext cx="224280" cy="12191760"/>
          </a:xfrm>
          <a:prstGeom prst="rect">
            <a:avLst/>
          </a:prstGeom>
          <a:ln w="0">
            <a:noFill/>
          </a:ln>
        </p:spPr>
      </p:pic>
      <p:pic>
        <p:nvPicPr>
          <p:cNvPr id="42" name="Image 7"/>
          <p:cNvPicPr/>
          <p:nvPr/>
        </p:nvPicPr>
        <p:blipFill>
          <a:blip r:embed="rId4"/>
          <a:stretch/>
        </p:blipFill>
        <p:spPr>
          <a:xfrm>
            <a:off x="10714320" y="6141960"/>
            <a:ext cx="1279080" cy="45288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3400" b="1" u="none" strike="noStrike">
                <a:solidFill>
                  <a:srgbClr val="313E48"/>
                </a:solidFill>
                <a:uFillTx/>
                <a:latin typeface="Open Sans"/>
              </a:rPr>
              <a:t>Modifiez le style du titre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23520" y="1556640"/>
            <a:ext cx="5472360" cy="440604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Modifiez les styles du texte du masque</a:t>
            </a:r>
          </a:p>
          <a:p>
            <a:pPr marL="864000" lvl="1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u="none" strike="noStrike">
                <a:solidFill>
                  <a:srgbClr val="313E48"/>
                </a:solidFill>
                <a:uFillTx/>
                <a:latin typeface="Open Sans"/>
              </a:rPr>
              <a:t>Deuxième niveau</a:t>
            </a:r>
          </a:p>
          <a:p>
            <a:pPr marL="1296000" lvl="2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Troisième niveau</a:t>
            </a:r>
          </a:p>
          <a:p>
            <a:pPr marL="1728000" lvl="3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</a:t>
            </a:r>
          </a:p>
          <a:p>
            <a:pPr marL="2160000" lvl="4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Cinquième niveau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453720" y="1563120"/>
            <a:ext cx="5114520" cy="439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u="none" strike="noStrike">
                <a:solidFill>
                  <a:schemeClr val="dk1"/>
                </a:solidFill>
                <a:uFillTx/>
                <a:latin typeface="Open Sans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u="none" strike="noStrike">
                <a:solidFill>
                  <a:srgbClr val="313E48"/>
                </a:solidFill>
                <a:uFillTx/>
                <a:latin typeface="Open Sans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62880" y="2165400"/>
            <a:ext cx="11073600" cy="325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5000" b="1" u="none" strike="noStrike">
                <a:solidFill>
                  <a:schemeClr val="lt1"/>
                </a:solidFill>
                <a:uFillTx/>
                <a:latin typeface="Open Sans"/>
              </a:rPr>
              <a:t>Publications scientifiques et données de la recherche en SHS :</a:t>
            </a:r>
            <a:br>
              <a:rPr sz="5000"/>
            </a:br>
            <a:r>
              <a:rPr lang="en-US" sz="5000" b="1" u="none" strike="noStrike">
                <a:solidFill>
                  <a:schemeClr val="lt1"/>
                </a:solidFill>
                <a:uFillTx/>
                <a:latin typeface="Open Sans"/>
              </a:rPr>
              <a:t>aspects juridiques</a:t>
            </a:r>
            <a:endParaRPr lang="fr-FR" sz="50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60000" y="5734080"/>
            <a:ext cx="6383520" cy="745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000" b="0" u="none" strike="noStrike">
                <a:solidFill>
                  <a:schemeClr val="lt1"/>
                </a:solidFill>
                <a:uFillTx/>
                <a:latin typeface="Open Sans"/>
              </a:rPr>
              <a:t>Célian Godefroid</a:t>
            </a:r>
            <a:endParaRPr lang="fr-FR" sz="20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400" b="0" i="1" u="none" strike="noStrike">
                <a:solidFill>
                  <a:schemeClr val="lt1"/>
                </a:solidFill>
                <a:uFillTx/>
                <a:latin typeface="Open Sans"/>
              </a:rPr>
              <a:t>Juriste, Direction des Bibliothèques, de l’Information et de la Science ouverte (DiBISO)</a:t>
            </a:r>
            <a:endParaRPr lang="fr-FR" sz="1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8" name="Image 47"/>
          <p:cNvPicPr/>
          <p:nvPr/>
        </p:nvPicPr>
        <p:blipFill>
          <a:blip r:embed="rId2"/>
          <a:stretch/>
        </p:blipFill>
        <p:spPr>
          <a:xfrm>
            <a:off x="9900000" y="5652720"/>
            <a:ext cx="2126520" cy="1007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 2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1"/>
                </a:solidFill>
                <a:uFillTx/>
                <a:latin typeface="Open Sans"/>
              </a:rPr>
              <a:t>Le droit d’auteur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graphicFrame>
        <p:nvGraphicFramePr>
          <p:cNvPr id="51" name="Tableau 50"/>
          <p:cNvGraphicFramePr/>
          <p:nvPr/>
        </p:nvGraphicFramePr>
        <p:xfrm>
          <a:off x="807120" y="1282680"/>
          <a:ext cx="11072880" cy="3426480"/>
        </p:xfrm>
        <a:graphic>
          <a:graphicData uri="http://schemas.openxmlformats.org/drawingml/2006/table">
            <a:tbl>
              <a:tblPr/>
              <a:tblGrid>
                <a:gridCol w="553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82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Droit d’auteur (art. L. 111-1, Code de la propriété intellectuelle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b="0" u="none" strike="noStrike">
                        <a:solidFill>
                          <a:srgbClr val="FFFFFF"/>
                        </a:solidFill>
                        <a:uFillTx/>
                        <a:latin typeface="Open Sans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60">
                <a:tc>
                  <a:txBody>
                    <a:bodyPr/>
                    <a:lstStyle/>
                    <a:p>
                      <a:pPr algn="ctr"/>
                      <a:r>
                        <a:rPr lang="fr-FR" sz="18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Droit moral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Droit patrimonial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920">
                <a:tc>
                  <a:txBody>
                    <a:bodyPr/>
                    <a:lstStyle/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Parentalité (être cité·e comme auteur·ice)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Première divulgation (considérer l’œuvre achevée)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Respect de l’intégrité de l’œuvre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Droit de retrait</a:t>
                      </a:r>
                    </a:p>
                    <a:p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  <a:p>
                      <a:pPr algn="ctr"/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→ Incessible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Représentation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Reproduction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Adaptation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Traduction</a:t>
                      </a:r>
                    </a:p>
                    <a:p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  <a:p>
                      <a:pPr algn="ctr"/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→ Possibilité de les céder</a:t>
                      </a:r>
                    </a:p>
                    <a:p>
                      <a:pPr algn="ctr"/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→ Possibilité d’y « renoncer » avec une licence libre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 3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53" name="Espace réservé du texte 3"/>
          <p:cNvSpPr/>
          <p:nvPr/>
        </p:nvSpPr>
        <p:spPr>
          <a:xfrm>
            <a:off x="1909440" y="1637280"/>
            <a:ext cx="8044560" cy="390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fr-FR" sz="1600" b="0" u="none" strike="noStrike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Open Sans"/>
                <a:ea typeface="Open Sans"/>
              </a:rPr>
              <a:t>Corps de texte</a:t>
            </a: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1"/>
                </a:solidFill>
                <a:uFillTx/>
                <a:latin typeface="Open Sans"/>
              </a:rPr>
              <a:t>Cadre juridique global – Définitions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36644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dk1"/>
                </a:solidFill>
                <a:uFillTx/>
                <a:latin typeface="Open Sans"/>
              </a:rPr>
              <a:t>Donnée : suite de caractère porteuse de sens dans un certain contexte.</a:t>
            </a:r>
            <a:endParaRPr lang="fr-FR" sz="24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en-US" sz="2400" b="0" u="none" strike="noStrike">
                <a:solidFill>
                  <a:srgbClr val="313E48"/>
                </a:solidFill>
                <a:uFillTx/>
                <a:latin typeface="Open Sans"/>
              </a:rPr>
              <a:t>Élément brut, immédiatement après le recueil, qui n’a pas fait l’objet d’une compréhension, d’un traitement.</a:t>
            </a:r>
            <a:br>
              <a:rPr sz="2400"/>
            </a:br>
            <a:r>
              <a:rPr lang="en-US" sz="2400" b="0" u="none" strike="noStrike">
                <a:solidFill>
                  <a:srgbClr val="313E48"/>
                </a:solidFill>
                <a:uFillTx/>
                <a:latin typeface="Open Sans"/>
              </a:rPr>
              <a:t>→ Document administratif.</a:t>
            </a:r>
            <a:endParaRPr lang="fr-FR" sz="2400" b="0" u="none" strike="noStrike">
              <a:solidFill>
                <a:srgbClr val="313E48"/>
              </a:solidFill>
              <a:uFillTx/>
              <a:latin typeface="Open San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417"/>
              </a:spcBef>
              <a:buClr>
                <a:srgbClr val="63003C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dk1"/>
                </a:solidFill>
                <a:uFillTx/>
                <a:latin typeface="Open Sans"/>
              </a:rPr>
              <a:t>Jeu de données : ensemble de données présentant une cohérence commune, utilisés au sein d’un même projet de recherche. Ensemble nécessaire à la reproductibilité d’un résultat.</a:t>
            </a:r>
            <a:br>
              <a:rPr sz="2400"/>
            </a:br>
            <a:r>
              <a:rPr lang="fr-FR" sz="2400" b="0" u="none" strike="noStrike">
                <a:solidFill>
                  <a:schemeClr val="dk1"/>
                </a:solidFill>
                <a:uFillTx/>
                <a:latin typeface="Open Sans"/>
              </a:rPr>
              <a:t>→ Base de données appartenant à l’employeur, à publicité proactive.</a:t>
            </a:r>
          </a:p>
          <a:p>
            <a:pPr marL="228600" indent="-228600" defTabSz="914400">
              <a:lnSpc>
                <a:spcPct val="90000"/>
              </a:lnSpc>
              <a:spcBef>
                <a:spcPts val="1417"/>
              </a:spcBef>
              <a:buClr>
                <a:srgbClr val="63003C"/>
              </a:buClr>
              <a:buFont typeface="Arial"/>
              <a:buChar char="•"/>
            </a:pPr>
            <a:r>
              <a:rPr lang="fr-FR" sz="2400" b="0" u="none" strike="noStrike">
                <a:solidFill>
                  <a:schemeClr val="dk1"/>
                </a:solidFill>
                <a:uFillTx/>
                <a:latin typeface="Open Sans"/>
              </a:rPr>
              <a:t>Publication scientifique : agencement d’idées et d’analyses basées sur des données de recherche, apportant une lumière à la connaissance commune.</a:t>
            </a:r>
          </a:p>
          <a:p>
            <a:pPr marL="228600" indent="0" defTabSz="914400">
              <a:lnSpc>
                <a:spcPct val="90000"/>
              </a:lnSpc>
              <a:spcBef>
                <a:spcPts val="1417"/>
              </a:spcBef>
              <a:buNone/>
            </a:pPr>
            <a:r>
              <a:rPr lang="fr-FR" sz="2400" b="0" u="none" strike="noStrike">
                <a:solidFill>
                  <a:schemeClr val="dk1"/>
                </a:solidFill>
                <a:uFillTx/>
                <a:latin typeface="Open Sans"/>
              </a:rPr>
              <a:t>→ Œuvre de l’esprit appartenant à son auteur.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 1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1"/>
                </a:solidFill>
                <a:uFillTx/>
                <a:latin typeface="Open Sans"/>
              </a:rPr>
              <a:t>Cadre juridique global – La science ouverte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graphicFrame>
        <p:nvGraphicFramePr>
          <p:cNvPr id="58" name="Tableau 57"/>
          <p:cNvGraphicFramePr/>
          <p:nvPr/>
        </p:nvGraphicFramePr>
        <p:xfrm>
          <a:off x="807120" y="1282680"/>
          <a:ext cx="11072880" cy="3116880"/>
        </p:xfrm>
        <a:graphic>
          <a:graphicData uri="http://schemas.openxmlformats.org/drawingml/2006/table">
            <a:tbl>
              <a:tblPr/>
              <a:tblGrid>
                <a:gridCol w="553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560">
                <a:tc>
                  <a:txBody>
                    <a:bodyPr/>
                    <a:lstStyle/>
                    <a:p>
                      <a:pPr algn="ctr"/>
                      <a:r>
                        <a:rPr lang="fr-FR" sz="18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Open data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Objectifs de la science ouverte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2920">
                <a:tc>
                  <a:txBody>
                    <a:bodyPr/>
                    <a:lstStyle/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Loi CADA (Commission d’accès aux documents administratifs), création du droit d’accès aux documents administratifs → </a:t>
                      </a:r>
                      <a:r>
                        <a:rPr lang="fr-FR" sz="1800" b="1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1978</a:t>
                      </a:r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Loi République numérique, nouveaux droits ouverts aux chercheurs, création de l’embargo  → </a:t>
                      </a:r>
                      <a:r>
                        <a:rPr lang="fr-FR" sz="1800" b="1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2016</a:t>
                      </a:r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RGPD, principe de respect dans le traitement des données personnelles → </a:t>
                      </a:r>
                      <a:r>
                        <a:rPr lang="fr-FR" sz="1800" b="1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2022</a:t>
                      </a:r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Reproductibilité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Éthique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Accès aux citoyen·nes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Sciences participatives et citoyennes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18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Innovation</a:t>
                      </a:r>
                    </a:p>
                    <a:p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  <a:p>
                      <a:pPr algn="ctr"/>
                      <a:r>
                        <a:rPr lang="fr-FR" sz="1800" b="1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→ Condition : financement public à +50 %</a:t>
                      </a:r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  <a:p>
                      <a:pPr algn="ctr"/>
                      <a:r>
                        <a:rPr lang="fr-FR" sz="1800" b="1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→ Si +50 % privé, pas d’obligation, mais possible avec l’accord du financeur</a:t>
                      </a:r>
                      <a:endParaRPr lang="fr-FR" sz="1800" b="0" u="none" strike="noStrike">
                        <a:solidFill>
                          <a:srgbClr val="000000"/>
                        </a:solidFill>
                        <a:uFillTx/>
                        <a:latin typeface="Open Sans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803160" y="4952880"/>
            <a:ext cx="10176840" cy="116712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→ La science ouverte n’empêche pas de déposer un brevet : dans ce cas-là,</a:t>
            </a: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pas de publication obligatoire.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 4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1"/>
                </a:solidFill>
                <a:uFillTx/>
                <a:latin typeface="Open Sans"/>
              </a:rPr>
              <a:t>Les données de recherche « sensibles »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graphicFrame>
        <p:nvGraphicFramePr>
          <p:cNvPr id="62" name="Tableau 61"/>
          <p:cNvGraphicFramePr/>
          <p:nvPr/>
        </p:nvGraphicFramePr>
        <p:xfrm>
          <a:off x="807120" y="1282680"/>
          <a:ext cx="11072880" cy="2857320"/>
        </p:xfrm>
        <a:graphic>
          <a:graphicData uri="http://schemas.openxmlformats.org/drawingml/2006/table">
            <a:tbl>
              <a:tblPr/>
              <a:tblGrid>
                <a:gridCol w="553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0640">
                <a:tc>
                  <a:txBody>
                    <a:bodyPr/>
                    <a:lstStyle/>
                    <a:p>
                      <a:pPr algn="ctr"/>
                      <a:r>
                        <a:rPr lang="fr-FR" sz="22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Communicables sous conditions (anonymisation)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0" u="none" strike="noStrike">
                          <a:solidFill>
                            <a:srgbClr val="FFFFFF"/>
                          </a:solidFill>
                          <a:uFillTx/>
                          <a:latin typeface="Open Sans"/>
                        </a:rPr>
                        <a:t>Communication interdite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rgbClr val="630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680">
                <a:tc>
                  <a:txBody>
                    <a:bodyPr/>
                    <a:lstStyle/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22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Données à caractère personnel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22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Secret médical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22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Secret des affaires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22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Défense nationale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22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Monnaie, crédit public</a:t>
                      </a:r>
                    </a:p>
                    <a:p>
                      <a:pPr marL="216000" indent="-216000"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</a:pPr>
                      <a:r>
                        <a:rPr lang="fr-FR" sz="2200" b="0" u="none" strike="noStrike">
                          <a:solidFill>
                            <a:srgbClr val="000000"/>
                          </a:solidFill>
                          <a:uFillTx/>
                          <a:latin typeface="Open Sans"/>
                        </a:rPr>
                        <a:t>Entrave à l’administration fiscale ou douanière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5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64" name="Espace réservé du texte 1"/>
          <p:cNvSpPr/>
          <p:nvPr/>
        </p:nvSpPr>
        <p:spPr>
          <a:xfrm>
            <a:off x="1909440" y="1637280"/>
            <a:ext cx="8044560" cy="390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fr-FR" sz="1600" b="0" u="none" strike="noStrike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Open Sans"/>
                <a:ea typeface="Open Sans"/>
              </a:rPr>
              <a:t>Corps de texte</a:t>
            </a: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1"/>
                </a:solidFill>
                <a:uFillTx/>
                <a:latin typeface="Open Sans"/>
              </a:rPr>
              <a:t>Exception pédagogique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10176840" cy="402336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en-US" sz="2200" b="0" u="none" strike="noStrike">
                <a:solidFill>
                  <a:schemeClr val="dk1"/>
                </a:solidFill>
                <a:uFillTx/>
                <a:latin typeface="Open Sans"/>
              </a:rPr>
              <a:t>Possibilité d’utiliser du contenu protégé par droit d’auteur dans un cadre d’enseignement ou de recherche</a:t>
            </a: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en-US" sz="2200" b="0" u="none" strike="noStrike">
                <a:solidFill>
                  <a:srgbClr val="313E48"/>
                </a:solidFill>
                <a:uFillTx/>
                <a:latin typeface="Open Sans"/>
              </a:rPr>
              <a:t>Condition : le public cible doit être majoritairement composé d’étudiant·es ou de scientifiques</a:t>
            </a:r>
            <a:endParaRPr lang="fr-FR" sz="2200" b="0" u="none" strike="noStrike">
              <a:solidFill>
                <a:srgbClr val="313E48"/>
              </a:solidFill>
              <a:uFillTx/>
              <a:latin typeface="Open San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313E48"/>
              </a:buClr>
              <a:buFont typeface="Arial"/>
              <a:buChar char="•"/>
            </a:pPr>
            <a:r>
              <a:rPr lang="en-US" sz="2200" b="0" u="none" strike="noStrike">
                <a:solidFill>
                  <a:srgbClr val="313E48"/>
                </a:solidFill>
                <a:uFillTx/>
                <a:latin typeface="Open Sans"/>
              </a:rPr>
              <a:t>Le fichier final ne </a:t>
            </a:r>
            <a:r>
              <a:rPr lang="en-US" sz="2200" b="1" u="none" strike="noStrike">
                <a:solidFill>
                  <a:srgbClr val="313E48"/>
                </a:solidFill>
                <a:uFillTx/>
                <a:latin typeface="Open Sans"/>
              </a:rPr>
              <a:t>doit pas</a:t>
            </a:r>
            <a:r>
              <a:rPr lang="en-US" sz="2200" b="0" u="none" strike="noStrike">
                <a:solidFill>
                  <a:srgbClr val="313E48"/>
                </a:solidFill>
                <a:uFillTx/>
                <a:latin typeface="Open Sans"/>
              </a:rPr>
              <a:t> être diffusé librement sur Internet.</a:t>
            </a:r>
            <a:endParaRPr lang="fr-FR" sz="2200" b="0" u="none" strike="noStrike">
              <a:solidFill>
                <a:srgbClr val="313E48"/>
              </a:solidFill>
              <a:uFillTx/>
              <a:latin typeface="Open Sans"/>
            </a:endParaRPr>
          </a:p>
          <a:p>
            <a:pPr marL="1296000" lvl="2" indent="-288000" defTabSz="9144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u="none" strike="noStrike">
                <a:solidFill>
                  <a:srgbClr val="313E48"/>
                </a:solidFill>
                <a:uFillTx/>
                <a:latin typeface="Open Sans"/>
              </a:rPr>
              <a:t>Exception pour les thèses, qui peuvent être librement diffusées.</a:t>
            </a:r>
            <a:endParaRPr lang="fr-FR" sz="2200" b="0" u="none" strike="noStrike">
              <a:solidFill>
                <a:srgbClr val="313E48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417"/>
              </a:spcBef>
              <a:buNone/>
            </a:pP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417"/>
              </a:spcBef>
              <a:buNone/>
            </a:pP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417"/>
              </a:spcBef>
              <a:buNone/>
            </a:pP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417"/>
              </a:spcBef>
              <a:buNone/>
            </a:pP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marL="228600" indent="0" defTabSz="914400">
              <a:lnSpc>
                <a:spcPct val="90000"/>
              </a:lnSpc>
              <a:spcBef>
                <a:spcPts val="1417"/>
              </a:spcBef>
              <a:buNone/>
            </a:pPr>
            <a:r>
              <a:rPr lang="fr-FR" sz="1800" b="0" u="none" strike="noStrike">
                <a:solidFill>
                  <a:schemeClr val="dk1"/>
                </a:solidFill>
                <a:uFillTx/>
                <a:latin typeface="Open Sans"/>
              </a:rPr>
              <a:t>→ Protocole d'accord sur l'utilisation et la reproduction des livres, des œuvres musicales éditées, des publications périodiques et des œuvres des arts visuels à des fins d'illustration des activités d'enseignement et de recherche, 22 juillet 2016</a:t>
            </a:r>
          </a:p>
        </p:txBody>
      </p:sp>
      <p:graphicFrame>
        <p:nvGraphicFramePr>
          <p:cNvPr id="67" name="Tableau 66"/>
          <p:cNvGraphicFramePr/>
          <p:nvPr/>
        </p:nvGraphicFramePr>
        <p:xfrm>
          <a:off x="668160" y="4178160"/>
          <a:ext cx="10898640" cy="914400"/>
        </p:xfrm>
        <a:graphic>
          <a:graphicData uri="http://schemas.openxmlformats.org/drawingml/2006/table">
            <a:tbl>
              <a:tblPr/>
              <a:tblGrid>
                <a:gridCol w="341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320">
                <a:tc>
                  <a:txBody>
                    <a:bodyPr/>
                    <a:lstStyle/>
                    <a:p>
                      <a:r>
                        <a:rPr lang="fr-FR" sz="1800" b="0" u="none" strike="noStrike">
                          <a:solidFill>
                            <a:srgbClr val="313E48"/>
                          </a:solidFill>
                          <a:uFillTx/>
                          <a:latin typeface="Open Sans"/>
                        </a:rPr>
                        <a:t>→ Pas plus de 10 % d’un livre</a:t>
                      </a:r>
                    </a:p>
                  </a:txBody>
                  <a:tcPr marL="36000" marR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u="none" strike="noStrike">
                          <a:solidFill>
                            <a:srgbClr val="313E48"/>
                          </a:solidFill>
                          <a:uFillTx/>
                          <a:latin typeface="Open Sans"/>
                        </a:rPr>
                        <a:t>→ Pas plus de 10 % d’un numéro de revue, ni plus de 2 articles par numéro</a:t>
                      </a:r>
                    </a:p>
                  </a:txBody>
                  <a:tcPr marL="36000" marR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u="none" strike="noStrike">
                          <a:solidFill>
                            <a:srgbClr val="313E48"/>
                          </a:solidFill>
                          <a:uFillTx/>
                          <a:latin typeface="Open Sans"/>
                        </a:rPr>
                        <a:t>→ Pas plus de 20 images par travail pédagogique</a:t>
                      </a:r>
                    </a:p>
                  </a:txBody>
                  <a:tcPr marL="36000" marR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 7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69" name="Espace réservé du texte 2"/>
          <p:cNvSpPr/>
          <p:nvPr/>
        </p:nvSpPr>
        <p:spPr>
          <a:xfrm>
            <a:off x="1909440" y="1637280"/>
            <a:ext cx="8044560" cy="390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fr-FR" sz="1600" b="0" u="none" strike="noStrike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Open Sans"/>
                <a:ea typeface="Open Sans"/>
              </a:rPr>
              <a:t>Corps de texte</a:t>
            </a: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1"/>
                </a:solidFill>
                <a:uFillTx/>
                <a:latin typeface="Open Sans"/>
              </a:rPr>
              <a:t>Les licences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23160" y="900000"/>
            <a:ext cx="10176840" cy="436644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en-US" sz="2200" b="0" u="none" strike="noStrike">
                <a:solidFill>
                  <a:schemeClr val="dk1"/>
                </a:solidFill>
                <a:uFillTx/>
                <a:latin typeface="Open Sans"/>
              </a:rPr>
              <a:t>Licence : autorisation donnée à d’autres personnes de réutiliser le travail</a:t>
            </a: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417"/>
              </a:spcBef>
              <a:buClr>
                <a:srgbClr val="63003C"/>
              </a:buClr>
              <a:buFont typeface="Arial"/>
              <a:buChar char="•"/>
            </a:pP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Loi impose une licence </a:t>
            </a:r>
            <a:r>
              <a:rPr lang="fr-FR" sz="2200" b="1" u="none" strike="noStrike">
                <a:solidFill>
                  <a:schemeClr val="dk1"/>
                </a:solidFill>
                <a:uFillTx/>
                <a:latin typeface="Open Sans"/>
              </a:rPr>
              <a:t>libre</a:t>
            </a: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 (art. L. 533-4, Code de la recherche)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1134"/>
              </a:spcBef>
              <a:buClr>
                <a:srgbClr val="313E48"/>
              </a:buClr>
              <a:buFont typeface="Arial"/>
              <a:buChar char="•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Pas de limitation de finalité, pas d’interdiction de modification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1134"/>
              </a:spcBef>
              <a:buClr>
                <a:srgbClr val="313E48"/>
              </a:buClr>
              <a:buFont typeface="Arial"/>
              <a:buChar char="•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CC-BY/Etalab : libre ; CC-BY-NC : pas libre</a:t>
            </a:r>
          </a:p>
          <a:p>
            <a:pPr marL="228600" indent="-228600" defTabSz="914400">
              <a:lnSpc>
                <a:spcPct val="90000"/>
              </a:lnSpc>
              <a:spcBef>
                <a:spcPts val="1417"/>
              </a:spcBef>
              <a:buClr>
                <a:srgbClr val="63003C"/>
              </a:buClr>
              <a:buFont typeface="Arial"/>
              <a:buChar char="•"/>
            </a:pP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Les licences Creative Commons ne sont </a:t>
            </a:r>
            <a:r>
              <a:rPr lang="fr-FR" sz="2200" b="1" u="none" strike="noStrike">
                <a:solidFill>
                  <a:schemeClr val="dk1"/>
                </a:solidFill>
                <a:uFillTx/>
                <a:latin typeface="Open Sans"/>
              </a:rPr>
              <a:t>pas adaptées</a:t>
            </a: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 à la science ouverte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1134"/>
              </a:spcBef>
              <a:buClr>
                <a:srgbClr val="313E48"/>
              </a:buClr>
              <a:buFont typeface="Arial"/>
              <a:buChar char="•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La Licence Ouverte 2.0 (ou « Etalab ») est équivalente à la CC-BY 4.0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1134"/>
              </a:spcBef>
              <a:buClr>
                <a:srgbClr val="313E48"/>
              </a:buClr>
              <a:buFont typeface="Arial"/>
              <a:buChar char="•"/>
            </a:pPr>
            <a:r>
              <a:rPr lang="fr-FR" sz="2000" b="0" u="none" strike="noStrike">
                <a:solidFill>
                  <a:srgbClr val="313E48"/>
                </a:solidFill>
                <a:uFillTx/>
                <a:latin typeface="Open Sans"/>
              </a:rPr>
              <a:t>Possible de </a:t>
            </a:r>
            <a:r>
              <a:rPr lang="fr-FR" sz="2000" b="1" u="none" strike="noStrike">
                <a:solidFill>
                  <a:srgbClr val="313E48"/>
                </a:solidFill>
                <a:uFillTx/>
                <a:latin typeface="Open Sans"/>
              </a:rPr>
              <a:t>juxtaposer les deux</a:t>
            </a:r>
            <a:endParaRPr lang="fr-FR" sz="2000" b="0" u="none" strike="noStrike">
              <a:solidFill>
                <a:srgbClr val="313E48"/>
              </a:solidFill>
              <a:uFillTx/>
              <a:latin typeface="Open San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417"/>
              </a:spcBef>
              <a:buClr>
                <a:srgbClr val="63003C"/>
              </a:buClr>
              <a:buFont typeface="Arial"/>
              <a:buChar char="•"/>
            </a:pP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Un article déposé sur HAL après un </a:t>
            </a:r>
            <a:r>
              <a:rPr lang="fr-FR" sz="2200" b="1" u="none" strike="noStrike">
                <a:solidFill>
                  <a:schemeClr val="dk1"/>
                </a:solidFill>
                <a:uFillTx/>
                <a:latin typeface="Open Sans"/>
              </a:rPr>
              <a:t>embargo</a:t>
            </a: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 (6/12 mois) ne doit pas être sous licence libre si les droits ont été </a:t>
            </a:r>
            <a:r>
              <a:rPr lang="fr-FR" sz="2200" b="1" u="none" strike="noStrike">
                <a:solidFill>
                  <a:schemeClr val="dk1"/>
                </a:solidFill>
                <a:uFillTx/>
                <a:latin typeface="Open Sans"/>
              </a:rPr>
              <a:t>cédés à l’éditeur</a:t>
            </a: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, il faut qu’il soit sous </a:t>
            </a:r>
            <a:r>
              <a:rPr lang="fr-FR" sz="2200" b="1" u="none" strike="noStrike">
                <a:solidFill>
                  <a:schemeClr val="dk1"/>
                </a:solidFill>
                <a:uFillTx/>
                <a:latin typeface="Open Sans"/>
              </a:rPr>
              <a:t>droit d’auteur</a:t>
            </a: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 (le </a:t>
            </a:r>
            <a:r>
              <a:rPr lang="fr-FR" sz="2200" b="0" i="1" u="none" strike="noStrike">
                <a:solidFill>
                  <a:schemeClr val="dk1"/>
                </a:solidFill>
                <a:uFillTx/>
                <a:latin typeface="Open Sans"/>
              </a:rPr>
              <a:t>copyright</a:t>
            </a: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 n’existe pas en France)</a:t>
            </a:r>
          </a:p>
          <a:p>
            <a:pPr marL="228600" indent="-228600" defTabSz="914400">
              <a:lnSpc>
                <a:spcPct val="90000"/>
              </a:lnSpc>
              <a:spcBef>
                <a:spcPts val="1417"/>
              </a:spcBef>
              <a:buClr>
                <a:srgbClr val="63003C"/>
              </a:buClr>
              <a:buFont typeface="Arial"/>
              <a:buChar char="•"/>
            </a:pPr>
            <a:r>
              <a:rPr lang="fr-FR" sz="2200" b="0" u="none" strike="noStrike">
                <a:solidFill>
                  <a:schemeClr val="dk1"/>
                </a:solidFill>
                <a:uFillTx/>
                <a:latin typeface="Open Sans"/>
              </a:rPr>
              <a:t>Pour les logiciels, des licences particulières peuvent s’appliquer.</a:t>
            </a:r>
          </a:p>
          <a:p>
            <a:pPr indent="0" defTabSz="914400">
              <a:lnSpc>
                <a:spcPct val="90000"/>
              </a:lnSpc>
              <a:spcBef>
                <a:spcPts val="1417"/>
              </a:spcBef>
              <a:buNone/>
            </a:pPr>
            <a:endParaRPr lang="fr-FR" sz="22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417"/>
              </a:spcBef>
              <a:buNone/>
            </a:pPr>
            <a:r>
              <a:rPr lang="fr-FR" sz="1800" b="0" u="none" strike="noStrike">
                <a:solidFill>
                  <a:schemeClr val="dk1"/>
                </a:solidFill>
                <a:uFillTx/>
                <a:latin typeface="Open Sans"/>
              </a:rPr>
              <a:t>→ Outil de choix de licence : https://choosealicense.com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 3"/>
          <p:cNvPicPr/>
          <p:nvPr/>
        </p:nvPicPr>
        <p:blipFill>
          <a:blip r:embed="rId2"/>
          <a:stretch/>
        </p:blipFill>
        <p:spPr>
          <a:xfrm rot="16200000">
            <a:off x="5983560" y="2174040"/>
            <a:ext cx="224280" cy="9143640"/>
          </a:xfrm>
          <a:prstGeom prst="rect">
            <a:avLst/>
          </a:prstGeom>
          <a:ln w="0">
            <a:noFill/>
          </a:ln>
        </p:spPr>
      </p:pic>
      <p:sp>
        <p:nvSpPr>
          <p:cNvPr id="73" name="Espace réservé du texte 3"/>
          <p:cNvSpPr/>
          <p:nvPr/>
        </p:nvSpPr>
        <p:spPr>
          <a:xfrm>
            <a:off x="1909440" y="1637280"/>
            <a:ext cx="4263840" cy="390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fr-FR" sz="1600" b="0" u="none" strike="noStrike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Open Sans"/>
                <a:ea typeface="Open Sans"/>
              </a:rPr>
              <a:t>Corps de texte</a:t>
            </a: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23520" y="274680"/>
            <a:ext cx="10176840" cy="561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400" b="1" u="none" strike="noStrike">
                <a:solidFill>
                  <a:schemeClr val="dk2"/>
                </a:solidFill>
                <a:uFillTx/>
                <a:latin typeface="Open Sans"/>
              </a:rPr>
              <a:t>La combinaison Etalab/CC-BY</a:t>
            </a:r>
            <a:endParaRPr lang="fr-FR" sz="34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23520" y="1556640"/>
            <a:ext cx="5472360" cy="4406040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dk1"/>
                </a:solidFill>
                <a:uFillTx/>
                <a:latin typeface="Open Sans"/>
              </a:rPr>
              <a:t>Licence CC-BY interdite pour la science ouverte, mais licence Etalab inconnue à l’international</a:t>
            </a:r>
            <a:endParaRPr lang="fr-FR" sz="24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2800" b="0" u="none" strike="noStrike">
                <a:solidFill>
                  <a:schemeClr val="dk1"/>
                </a:solidFill>
                <a:uFillTx/>
                <a:latin typeface="Open Sans"/>
              </a:rPr>
              <a:t>→ Solution : </a:t>
            </a:r>
            <a:r>
              <a:rPr lang="en-US" sz="2800" b="1" u="none" strike="noStrike">
                <a:solidFill>
                  <a:schemeClr val="dk1"/>
                </a:solidFill>
                <a:uFillTx/>
                <a:latin typeface="Open Sans"/>
              </a:rPr>
              <a:t>combiner les deux</a:t>
            </a:r>
            <a:endParaRPr lang="fr-FR" sz="28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en-US" sz="2400" b="1" u="none" strike="noStrike">
                <a:solidFill>
                  <a:schemeClr val="dk1"/>
                </a:solidFill>
                <a:uFillTx/>
                <a:latin typeface="Open Sans"/>
              </a:rPr>
              <a:t>Elles sont identiques</a:t>
            </a:r>
            <a:endParaRPr lang="fr-FR" sz="24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63003C"/>
              </a:buClr>
              <a:buFont typeface="Arial"/>
              <a:buChar char="•"/>
            </a:pPr>
            <a:r>
              <a:rPr lang="en-US" sz="2400" b="1" u="none" strike="noStrike">
                <a:solidFill>
                  <a:schemeClr val="dk1"/>
                </a:solidFill>
                <a:uFillTx/>
                <a:latin typeface="Open Sans"/>
              </a:rPr>
              <a:t>Respect de la loi + visibilité internationale de la CC-BY</a:t>
            </a:r>
            <a:endParaRPr lang="fr-FR" sz="2400" b="0" u="none" strike="noStrike">
              <a:solidFill>
                <a:schemeClr val="dk1"/>
              </a:solidFill>
              <a:uFillTx/>
              <a:latin typeface="Open Sans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lang="fr-FR" sz="2800" b="0" u="none" strike="noStrike">
              <a:solidFill>
                <a:schemeClr val="dk1"/>
              </a:solidFill>
              <a:uFillTx/>
              <a:latin typeface="Open Sans"/>
            </a:endParaRPr>
          </a:p>
        </p:txBody>
      </p:sp>
      <p:pic>
        <p:nvPicPr>
          <p:cNvPr id="76" name="Image 75"/>
          <p:cNvPicPr/>
          <p:nvPr/>
        </p:nvPicPr>
        <p:blipFill>
          <a:blip r:embed="rId3"/>
          <a:stretch/>
        </p:blipFill>
        <p:spPr>
          <a:xfrm>
            <a:off x="7560000" y="0"/>
            <a:ext cx="4233240" cy="2004840"/>
          </a:xfrm>
          <a:prstGeom prst="rect">
            <a:avLst/>
          </a:prstGeom>
          <a:ln w="0">
            <a:noFill/>
          </a:ln>
        </p:spPr>
      </p:pic>
      <p:sp>
        <p:nvSpPr>
          <p:cNvPr id="77" name="ZoneTexte 76"/>
          <p:cNvSpPr txBox="1"/>
          <p:nvPr/>
        </p:nvSpPr>
        <p:spPr>
          <a:xfrm>
            <a:off x="6300000" y="1980000"/>
            <a:ext cx="5580000" cy="450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/>
            <a:r>
              <a:rPr lang="fr-FR" sz="1600" b="0" u="none" strike="noStrike">
                <a:solidFill>
                  <a:srgbClr val="313E48"/>
                </a:solidFill>
                <a:uFillTx/>
                <a:latin typeface="Open Sans"/>
              </a:rPr>
              <a:t>Ce travail est placé par ces auteurs sous Licence Ouverte 2.0 (https://www.etalab.gouv.fr/licence-ouverte-open-licence/) et sous licence Creative Commons-Attribution 4.0 (https://creativecommons.org/licenses/by/4.0/), concédant notamment le droit de le reproduire, copier, adapter, modifier, communiquer, traduire et exploiter, sous réserve de mentionner la paternité du travail et sa source.</a:t>
            </a: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just"/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just"/>
            <a:r>
              <a:rPr lang="fr-FR" sz="1600" b="0" i="1" u="none" strike="noStrike">
                <a:solidFill>
                  <a:srgbClr val="313E48"/>
                </a:solidFill>
                <a:uFillTx/>
                <a:latin typeface="Open Sans"/>
              </a:rPr>
              <a:t>This work is licensed by its authors under the Open Licence 2.0 (https://www.etalab.gouv.fr/licence-ouverte-open-licence/) and the Creative Commons-Attribution 4.0 license (https://creativecommons.org/licenses/by/4.0/), allowing for example to reproduce, copy, adapt, modify, share, translate and exploit it, subject to acknowledging the authorship of the work and its source.</a:t>
            </a:r>
            <a:endParaRPr lang="fr-F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UPSACLAY">
  <a:themeElements>
    <a:clrScheme name="UPSACLAY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</TotalTime>
  <Words>865</Words>
  <Application>Microsoft Office PowerPoint</Application>
  <PresentationFormat>Grand écran</PresentationFormat>
  <Paragraphs>90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8</vt:i4>
      </vt:variant>
    </vt:vector>
  </HeadingPairs>
  <TitlesOfParts>
    <vt:vector size="21" baseType="lpstr">
      <vt:lpstr>Arial</vt:lpstr>
      <vt:lpstr>DejaVu Sans</vt:lpstr>
      <vt:lpstr>Open Sans</vt:lpstr>
      <vt:lpstr>Symbol</vt:lpstr>
      <vt:lpstr>Wingdings</vt:lpstr>
      <vt:lpstr>1_UPSACLAY</vt:lpstr>
      <vt:lpstr>1_UPSACLAY</vt:lpstr>
      <vt:lpstr>1_UPSACLAY</vt:lpstr>
      <vt:lpstr>1_UPSACLAY</vt:lpstr>
      <vt:lpstr>1_UPSACLAY</vt:lpstr>
      <vt:lpstr>1_UPSACLAY</vt:lpstr>
      <vt:lpstr>1_UPSACLAY</vt:lpstr>
      <vt:lpstr>1_UPSACLAY</vt:lpstr>
      <vt:lpstr>Publications scientifiques et données de la recherche en SHS : aspects juridiques</vt:lpstr>
      <vt:lpstr>Le droit d’auteur</vt:lpstr>
      <vt:lpstr>Cadre juridique global – Définitions</vt:lpstr>
      <vt:lpstr>Cadre juridique global – La science ouverte</vt:lpstr>
      <vt:lpstr>Les données de recherche « sensibles »</vt:lpstr>
      <vt:lpstr>Exception pédagogique</vt:lpstr>
      <vt:lpstr>Les licences</vt:lpstr>
      <vt:lpstr>La combinaison Etalab/CC-BY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Célian Godefroid</dc:creator>
  <dc:description>Modèle de présentation PowerPoint au format 16/9e</dc:description>
  <cp:lastModifiedBy>Stela Suhan</cp:lastModifiedBy>
  <cp:revision>30</cp:revision>
  <dcterms:created xsi:type="dcterms:W3CDTF">2024-10-31T13:40:14Z</dcterms:created>
  <dcterms:modified xsi:type="dcterms:W3CDTF">2024-11-26T14:20:40Z</dcterms:modified>
  <cp:category>Présentation</cp:category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0x01010014A5375287F7B842B1714C41EEC5F404</vt:lpwstr>
  </property>
  <property fmtid="{D5CDD505-2E9C-101B-9397-08002B2CF9AE}" pid="3" name="PresentationFormat">
    <vt:lpwstr>Grand écran</vt:lpwstr>
  </property>
  <property fmtid="{D5CDD505-2E9C-101B-9397-08002B2CF9AE}" pid="4" name="Slides">
    <vt:r8>7</vt:r8>
  </property>
</Properties>
</file>